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63" r:id="rId3"/>
    <p:sldId id="261" r:id="rId4"/>
    <p:sldId id="262" r:id="rId5"/>
    <p:sldId id="257" r:id="rId6"/>
    <p:sldId id="258" r:id="rId7"/>
    <p:sldId id="259" r:id="rId8"/>
    <p:sldId id="260"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46205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992439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6908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034902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00742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511379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028783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17006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57747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083799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6695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019099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51578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30922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998571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08.10.2018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087121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08.10.2018</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127477364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20940" y="2309916"/>
            <a:ext cx="3600400" cy="2160240"/>
          </a:xfrm>
        </p:spPr>
        <p:txBody>
          <a:bodyPr>
            <a:normAutofit fontScale="90000"/>
          </a:bodyPr>
          <a:lstStyle/>
          <a:p>
            <a:r>
              <a:rPr lang="ru-RU" sz="3600" dirty="0" err="1" smtClean="0">
                <a:solidFill>
                  <a:srgbClr val="002060"/>
                </a:solidFill>
                <a:latin typeface="Times New Roman" pitchFamily="18" charset="0"/>
                <a:cs typeface="Times New Roman" pitchFamily="18" charset="0"/>
              </a:rPr>
              <a:t>Мемлекет</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басшысы</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Н.Ә.Назарбаевтың Қазақстан халқына жолдауы</a:t>
            </a:r>
            <a:r>
              <a:rPr lang="ru-RU" sz="3600" dirty="0" smtClean="0">
                <a:solidFill>
                  <a:srgbClr val="002060"/>
                </a:solidFill>
                <a:latin typeface="Times New Roman" pitchFamily="18" charset="0"/>
                <a:cs typeface="Times New Roman" pitchFamily="18" charset="0"/>
              </a:rPr>
              <a:t>. </a:t>
            </a:r>
            <a:br>
              <a:rPr lang="ru-RU" sz="3600" dirty="0" smtClean="0">
                <a:solidFill>
                  <a:srgbClr val="002060"/>
                </a:solidFill>
                <a:latin typeface="Times New Roman" pitchFamily="18" charset="0"/>
                <a:cs typeface="Times New Roman" pitchFamily="18" charset="0"/>
              </a:rPr>
            </a:br>
            <a:r>
              <a:rPr lang="ru-RU" sz="3600" dirty="0" smtClean="0">
                <a:solidFill>
                  <a:srgbClr val="002060"/>
                </a:solidFill>
                <a:latin typeface="Times New Roman" pitchFamily="18" charset="0"/>
                <a:cs typeface="Times New Roman" pitchFamily="18" charset="0"/>
              </a:rPr>
              <a:t>2018 </a:t>
            </a:r>
            <a:r>
              <a:rPr lang="ru-RU" sz="3600" dirty="0" err="1" smtClean="0">
                <a:solidFill>
                  <a:srgbClr val="002060"/>
                </a:solidFill>
                <a:latin typeface="Times New Roman" pitchFamily="18" charset="0"/>
                <a:cs typeface="Times New Roman" pitchFamily="18" charset="0"/>
              </a:rPr>
              <a:t>жылғы </a:t>
            </a:r>
            <a:r>
              <a:rPr lang="ru-RU" sz="3600" dirty="0" smtClean="0">
                <a:solidFill>
                  <a:srgbClr val="002060"/>
                </a:solidFill>
                <a:latin typeface="Times New Roman" pitchFamily="18" charset="0"/>
                <a:cs typeface="Times New Roman" pitchFamily="18" charset="0"/>
              </a:rPr>
              <a:t>5 </a:t>
            </a:r>
            <a:r>
              <a:rPr lang="ru-RU" sz="3600" dirty="0" err="1" smtClean="0">
                <a:solidFill>
                  <a:srgbClr val="002060"/>
                </a:solidFill>
                <a:latin typeface="Times New Roman" pitchFamily="18" charset="0"/>
                <a:cs typeface="Times New Roman" pitchFamily="18" charset="0"/>
              </a:rPr>
              <a:t>қазан</a:t>
            </a:r>
            <a:r>
              <a:rPr lang="ru-RU" sz="3600" dirty="0" smtClean="0">
                <a:solidFill>
                  <a:srgbClr val="002060"/>
                </a:solidFill>
                <a:latin typeface="Times New Roman" pitchFamily="18" charset="0"/>
                <a:cs typeface="Times New Roman" pitchFamily="18" charset="0"/>
              </a:rPr>
              <a:t> </a:t>
            </a:r>
            <a:r>
              <a:rPr lang="ru-RU" dirty="0" smtClean="0"/>
              <a:t/>
            </a:r>
            <a:br>
              <a:rPr lang="ru-RU" dirty="0" smtClean="0"/>
            </a:br>
            <a:endParaRPr lang="ru-RU" dirty="0"/>
          </a:p>
        </p:txBody>
      </p:sp>
      <p:sp>
        <p:nvSpPr>
          <p:cNvPr id="3" name="Подзаголовок 2"/>
          <p:cNvSpPr>
            <a:spLocks noGrp="1"/>
          </p:cNvSpPr>
          <p:nvPr>
            <p:ph type="subTitle" idx="1"/>
          </p:nvPr>
        </p:nvSpPr>
        <p:spPr>
          <a:xfrm>
            <a:off x="-396552" y="4725144"/>
            <a:ext cx="8208912" cy="2276872"/>
          </a:xfrm>
        </p:spPr>
        <p:txBody>
          <a:bodyPr>
            <a:normAutofit/>
          </a:bodyPr>
          <a:lstStyle/>
          <a:p>
            <a:r>
              <a:rPr lang="ru-RU" sz="3200" b="1" dirty="0" smtClean="0">
                <a:solidFill>
                  <a:srgbClr val="001236"/>
                </a:solidFill>
                <a:effectLst>
                  <a:outerShdw blurRad="38100" dist="38100" dir="2700000" algn="tl">
                    <a:srgbClr val="000000">
                      <a:alpha val="43137"/>
                    </a:srgbClr>
                  </a:outerShdw>
                </a:effectLst>
                <a:latin typeface="Times New Roman" pitchFamily="18" charset="0"/>
                <a:cs typeface="Times New Roman" pitchFamily="18" charset="0"/>
              </a:rPr>
              <a:t>ҚАЗАҚСТАНДЫҚТАРДЫҢ </a:t>
            </a:r>
            <a:endParaRPr lang="en-US" sz="3200" b="1" dirty="0" smtClean="0">
              <a:solidFill>
                <a:srgbClr val="001236"/>
              </a:solidFill>
              <a:effectLst>
                <a:outerShdw blurRad="38100" dist="38100" dir="2700000" algn="tl">
                  <a:srgbClr val="000000">
                    <a:alpha val="43137"/>
                  </a:srgbClr>
                </a:outerShdw>
              </a:effectLst>
              <a:latin typeface="Times New Roman" pitchFamily="18" charset="0"/>
              <a:cs typeface="Times New Roman" pitchFamily="18" charset="0"/>
            </a:endParaRPr>
          </a:p>
          <a:p>
            <a:r>
              <a:rPr lang="ru-RU" sz="3200" b="1" dirty="0" smtClean="0">
                <a:solidFill>
                  <a:srgbClr val="001236"/>
                </a:solidFill>
                <a:effectLst>
                  <a:outerShdw blurRad="38100" dist="38100" dir="2700000" algn="tl">
                    <a:srgbClr val="000000">
                      <a:alpha val="43137"/>
                    </a:srgbClr>
                  </a:outerShdw>
                </a:effectLst>
                <a:latin typeface="Times New Roman" pitchFamily="18" charset="0"/>
                <a:cs typeface="Times New Roman" pitchFamily="18" charset="0"/>
              </a:rPr>
              <a:t>ӘЛ-АУҚАТЫНЫҢ </a:t>
            </a:r>
            <a:r>
              <a:rPr lang="ru-RU" sz="3200" b="1" dirty="0" smtClean="0">
                <a:solidFill>
                  <a:srgbClr val="001236"/>
                </a:solidFill>
                <a:effectLst>
                  <a:outerShdw blurRad="38100" dist="38100" dir="2700000" algn="tl">
                    <a:srgbClr val="000000">
                      <a:alpha val="43137"/>
                    </a:srgbClr>
                  </a:outerShdw>
                </a:effectLst>
                <a:latin typeface="Times New Roman" pitchFamily="18" charset="0"/>
                <a:cs typeface="Times New Roman" pitchFamily="18" charset="0"/>
              </a:rPr>
              <a:t>ӨСУІ: ТАБЫС ПЕН ТҰРМЫС САПАСЫН АРТТЫРУ</a:t>
            </a:r>
            <a:endParaRPr lang="ru-RU" sz="3200" dirty="0" smtClean="0">
              <a:solidFill>
                <a:srgbClr val="001236"/>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ru-RU" sz="3200" dirty="0">
              <a:solidFill>
                <a:srgbClr val="001236"/>
              </a:solidFill>
            </a:endParaRPr>
          </a:p>
        </p:txBody>
      </p:sp>
      <p:pic>
        <p:nvPicPr>
          <p:cNvPr id="1028" name="Picture 4" descr="C:\Users\charvel\Desktop\eaca582f1ecc1a9488317e036ddba213.JPG"/>
          <p:cNvPicPr>
            <a:picLocks noChangeAspect="1" noChangeArrowheads="1"/>
          </p:cNvPicPr>
          <p:nvPr/>
        </p:nvPicPr>
        <p:blipFill>
          <a:blip r:embed="rId2" cstate="print"/>
          <a:srcRect/>
          <a:stretch>
            <a:fillRect/>
          </a:stretch>
        </p:blipFill>
        <p:spPr bwMode="auto">
          <a:xfrm>
            <a:off x="4139952" y="188640"/>
            <a:ext cx="4746104" cy="4221088"/>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20688"/>
            <a:ext cx="8229600" cy="5505475"/>
          </a:xfrm>
        </p:spPr>
        <p:txBody>
          <a:bodyPr>
            <a:normAutofit/>
          </a:bodyPr>
          <a:lstStyle/>
          <a:p>
            <a:pPr>
              <a:buNone/>
            </a:pPr>
            <a:r>
              <a:rPr lang="ru-RU" sz="2800" dirty="0" smtClean="0">
                <a:latin typeface="Times New Roman" pitchFamily="18" charset="0"/>
                <a:cs typeface="Times New Roman" pitchFamily="18" charset="0"/>
              </a:rPr>
              <a:t>   </a:t>
            </a:r>
            <a:r>
              <a:rPr lang="ru-RU" sz="2800" b="1" dirty="0" smtClean="0">
                <a:solidFill>
                  <a:srgbClr val="002060"/>
                </a:solidFill>
                <a:latin typeface="Times New Roman" pitchFamily="18" charset="0"/>
                <a:cs typeface="Times New Roman" pitchFamily="18" charset="0"/>
              </a:rPr>
              <a:t>АЛТЫНШЫ. </a:t>
            </a:r>
            <a:r>
              <a:rPr lang="ru-RU" sz="2800" dirty="0" err="1" smtClean="0">
                <a:solidFill>
                  <a:srgbClr val="002060"/>
                </a:solidFill>
                <a:latin typeface="Times New Roman" pitchFamily="18" charset="0"/>
                <a:cs typeface="Times New Roman" pitchFamily="18" charset="0"/>
              </a:rPr>
              <a:t>Медициналық қызмет сапасы</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халықтың әлеуметтік көңіл-күйінің </a:t>
            </a:r>
            <a:r>
              <a:rPr lang="ru-RU" sz="2800" dirty="0" smtClean="0">
                <a:solidFill>
                  <a:srgbClr val="002060"/>
                </a:solidFill>
                <a:latin typeface="Times New Roman" pitchFamily="18" charset="0"/>
                <a:cs typeface="Times New Roman" pitchFamily="18" charset="0"/>
              </a:rPr>
              <a:t>аса </a:t>
            </a:r>
            <a:r>
              <a:rPr lang="ru-RU" sz="2800" dirty="0" err="1" smtClean="0">
                <a:solidFill>
                  <a:srgbClr val="002060"/>
                </a:solidFill>
                <a:latin typeface="Times New Roman" pitchFamily="18" charset="0"/>
                <a:cs typeface="Times New Roman" pitchFamily="18" charset="0"/>
              </a:rPr>
              <a:t>маңызды компоненті</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болып</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саналады</a:t>
            </a:r>
            <a:r>
              <a:rPr lang="ru-RU" sz="2800" dirty="0" smtClean="0">
                <a:solidFill>
                  <a:srgbClr val="002060"/>
                </a:solidFill>
                <a:latin typeface="Times New Roman" pitchFamily="18" charset="0"/>
                <a:cs typeface="Times New Roman" pitchFamily="18" charset="0"/>
              </a:rPr>
              <a:t>.  </a:t>
            </a:r>
          </a:p>
          <a:p>
            <a:r>
              <a:rPr lang="ru-RU" sz="2800" b="1" dirty="0" smtClean="0">
                <a:solidFill>
                  <a:srgbClr val="002060"/>
                </a:solidFill>
                <a:latin typeface="Times New Roman" pitchFamily="18" charset="0"/>
                <a:cs typeface="Times New Roman" pitchFamily="18" charset="0"/>
              </a:rPr>
              <a:t>ЖЕТІНШІ. </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Өңірлік деңгейдегі резервтерді</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тауып</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бұқаралық </a:t>
            </a:r>
            <a:r>
              <a:rPr lang="ru-RU" sz="2800" dirty="0" smtClean="0">
                <a:solidFill>
                  <a:srgbClr val="002060"/>
                </a:solidFill>
                <a:latin typeface="Times New Roman" pitchFamily="18" charset="0"/>
                <a:cs typeface="Times New Roman" pitchFamily="18" charset="0"/>
              </a:rPr>
              <a:t>спорт пен </a:t>
            </a:r>
            <a:r>
              <a:rPr lang="ru-RU" sz="2800" dirty="0" err="1" smtClean="0">
                <a:solidFill>
                  <a:srgbClr val="002060"/>
                </a:solidFill>
                <a:latin typeface="Times New Roman" pitchFamily="18" charset="0"/>
                <a:cs typeface="Times New Roman" pitchFamily="18" charset="0"/>
              </a:rPr>
              <a:t>дене</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шынықтырудың қолжетімділігін арттыру</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қажет</a:t>
            </a:r>
            <a:r>
              <a:rPr lang="ru-RU" sz="2800" dirty="0" smtClean="0">
                <a:solidFill>
                  <a:srgbClr val="002060"/>
                </a:solidFill>
                <a:latin typeface="Times New Roman" pitchFamily="18" charset="0"/>
                <a:cs typeface="Times New Roman" pitchFamily="18" charset="0"/>
              </a:rPr>
              <a:t>. </a:t>
            </a:r>
          </a:p>
          <a:p>
            <a:r>
              <a:rPr lang="ru-RU" sz="2800" b="1" dirty="0" smtClean="0">
                <a:solidFill>
                  <a:srgbClr val="002060"/>
                </a:solidFill>
                <a:latin typeface="Times New Roman" pitchFamily="18" charset="0"/>
                <a:cs typeface="Times New Roman" pitchFamily="18" charset="0"/>
              </a:rPr>
              <a:t>СЕГІЗІНШІ. </a:t>
            </a:r>
            <a:r>
              <a:rPr lang="ru-RU" sz="2800" dirty="0" err="1" smtClean="0">
                <a:solidFill>
                  <a:srgbClr val="002060"/>
                </a:solidFill>
                <a:latin typeface="Times New Roman" pitchFamily="18" charset="0"/>
                <a:cs typeface="Times New Roman" pitchFamily="18" charset="0"/>
              </a:rPr>
              <a:t>Ұлт саулығы </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мемлекеттің басты</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басымдығы.</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Бұл </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қазақстандықтар сапалы</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азық-түлікті пайдалануға тиіс</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деген</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сөз.</a:t>
            </a:r>
            <a:r>
              <a:rPr lang="ru-RU" sz="2800" dirty="0" smtClean="0">
                <a:solidFill>
                  <a:srgbClr val="002060"/>
                </a:solidFill>
                <a:latin typeface="Times New Roman" pitchFamily="18" charset="0"/>
                <a:cs typeface="Times New Roman" pitchFamily="18" charset="0"/>
              </a:rPr>
              <a:t> </a:t>
            </a:r>
            <a:endParaRPr lang="ru-RU" sz="2800" dirty="0">
              <a:solidFill>
                <a:srgbClr val="002060"/>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solidFill>
                  <a:srgbClr val="002060"/>
                </a:solidFill>
                <a:latin typeface="Times New Roman" pitchFamily="18" charset="0"/>
                <a:cs typeface="Times New Roman" pitchFamily="18" charset="0"/>
              </a:rPr>
              <a:t>III. </a:t>
            </a:r>
            <a:r>
              <a:rPr lang="ru-RU" b="1" dirty="0" smtClean="0">
                <a:solidFill>
                  <a:srgbClr val="002060"/>
                </a:solidFill>
                <a:latin typeface="Times New Roman" pitchFamily="18" charset="0"/>
                <a:cs typeface="Times New Roman" pitchFamily="18" charset="0"/>
              </a:rPr>
              <a:t>ӨМІР СҮРУГЕ ЖАЙЛЫ ОРТА ҚАЛЫПТАСТЫРУ</a:t>
            </a:r>
            <a:endParaRPr lang="ru-RU"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467544" y="2636912"/>
            <a:ext cx="7346777" cy="3880773"/>
          </a:xfrm>
        </p:spPr>
        <p:txBody>
          <a:bodyPr>
            <a:normAutofit/>
          </a:bodyPr>
          <a:lstStyle/>
          <a:p>
            <a:pPr>
              <a:buNone/>
            </a:pPr>
            <a:r>
              <a:rPr lang="ru-RU" sz="2800"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БІРІНШІ. </a:t>
            </a:r>
            <a:r>
              <a:rPr lang="ru-RU" sz="2800" dirty="0" err="1" smtClean="0">
                <a:latin typeface="Times New Roman" pitchFamily="18" charset="0"/>
                <a:cs typeface="Times New Roman" pitchFamily="18" charset="0"/>
              </a:rPr>
              <a:t>Сапалы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әрі қолжетімді тұрғын үй.</a:t>
            </a:r>
            <a:endParaRPr lang="ru-RU" sz="2800" dirty="0" smtClean="0">
              <a:latin typeface="Times New Roman" pitchFamily="18" charset="0"/>
              <a:cs typeface="Times New Roman" pitchFamily="18" charset="0"/>
            </a:endParaRPr>
          </a:p>
          <a:p>
            <a:pPr>
              <a:buNone/>
            </a:pPr>
            <a:r>
              <a:rPr lang="ru-RU" sz="2800"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ЕКІНШІ. </a:t>
            </a:r>
            <a:r>
              <a:rPr lang="ru-RU" sz="2800" dirty="0" err="1" smtClean="0">
                <a:latin typeface="Times New Roman" pitchFamily="18" charset="0"/>
                <a:cs typeface="Times New Roman" pitchFamily="18" charset="0"/>
              </a:rPr>
              <a:t>Еліміздің аумақтық дамуына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жаңа тәсілдер енгізуді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қамтамасыз ету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қажет.</a:t>
            </a:r>
            <a:endParaRPr lang="ru-RU" sz="2800" dirty="0" smtClean="0">
              <a:latin typeface="Times New Roman" pitchFamily="18" charset="0"/>
              <a:cs typeface="Times New Roman" pitchFamily="18" charset="0"/>
            </a:endParaRPr>
          </a:p>
          <a:p>
            <a:pPr>
              <a:buNone/>
            </a:pPr>
            <a:r>
              <a:rPr lang="ru-RU" sz="2800"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ҮШІНШІ. </a:t>
            </a:r>
            <a:r>
              <a:rPr lang="ru-RU" sz="2800" dirty="0" err="1" smtClean="0">
                <a:latin typeface="Times New Roman" pitchFamily="18" charset="0"/>
                <a:cs typeface="Times New Roman" pitchFamily="18" charset="0"/>
              </a:rPr>
              <a:t>Құқық қорғау органдарының жұмысына терең және сапалы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өзгерістер қажет.</a:t>
            </a:r>
            <a:endParaRPr lang="ru-RU" sz="2800" dirty="0" smtClean="0">
              <a:latin typeface="Times New Roman" pitchFamily="18" charset="0"/>
              <a:cs typeface="Times New Roman" pitchFamily="18" charset="0"/>
            </a:endParaRPr>
          </a:p>
          <a:p>
            <a:pPr>
              <a:buNone/>
            </a:pPr>
            <a:r>
              <a:rPr lang="ru-RU" sz="2800"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ТӨРТІНШІ. </a:t>
            </a:r>
            <a:r>
              <a:rPr lang="ru-RU" sz="2800" dirty="0" smtClean="0">
                <a:latin typeface="Times New Roman" pitchFamily="18" charset="0"/>
                <a:cs typeface="Times New Roman" pitchFamily="18" charset="0"/>
              </a:rPr>
              <a:t>Сот </a:t>
            </a:r>
            <a:r>
              <a:rPr lang="ru-RU" sz="2800" dirty="0" err="1" smtClean="0">
                <a:latin typeface="Times New Roman" pitchFamily="18" charset="0"/>
                <a:cs typeface="Times New Roman" pitchFamily="18" charset="0"/>
              </a:rPr>
              <a:t>жүйесін одан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әрі жаңғырту</a:t>
            </a:r>
            <a:r>
              <a:rPr lang="ru-RU" sz="2800" dirty="0" smtClean="0">
                <a:latin typeface="Times New Roman" pitchFamily="18" charset="0"/>
                <a:cs typeface="Times New Roman" pitchFamily="18" charset="0"/>
              </a:rPr>
              <a:t>.</a:t>
            </a:r>
          </a:p>
          <a:p>
            <a:endParaRPr lang="ru-RU"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idx="1"/>
          </p:nvPr>
        </p:nvSpPr>
        <p:spPr>
          <a:xfrm>
            <a:off x="467544" y="620688"/>
            <a:ext cx="8229600" cy="6336704"/>
          </a:xfrm>
        </p:spPr>
        <p:txBody>
          <a:bodyPr>
            <a:normAutofit/>
          </a:bodyPr>
          <a:lstStyle/>
          <a:p>
            <a:r>
              <a:rPr lang="en-US" sz="2400" b="1" dirty="0" smtClean="0">
                <a:solidFill>
                  <a:srgbClr val="002060"/>
                </a:solidFill>
                <a:latin typeface="Times New Roman" pitchFamily="18" charset="0"/>
                <a:cs typeface="Times New Roman" pitchFamily="18" charset="0"/>
              </a:rPr>
              <a:t>IV. </a:t>
            </a:r>
            <a:r>
              <a:rPr lang="ru-RU" sz="2400" b="1" dirty="0" smtClean="0">
                <a:solidFill>
                  <a:srgbClr val="002060"/>
                </a:solidFill>
                <a:latin typeface="Times New Roman" pitchFamily="18" charset="0"/>
                <a:cs typeface="Times New Roman" pitchFamily="18" charset="0"/>
              </a:rPr>
              <a:t>АЗАМАТТАР СҰРАНЫСЫНА БЕЙІМДЕЛГЕН МЕМЛЕКЕТТІК АППАРАТ</a:t>
            </a:r>
            <a:endParaRPr lang="ru-RU" sz="2400" dirty="0" smtClean="0">
              <a:solidFill>
                <a:srgbClr val="002060"/>
              </a:solidFill>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БІРІНШІ. </a:t>
            </a:r>
            <a:r>
              <a:rPr lang="ru-RU" sz="2400" dirty="0" err="1" smtClean="0">
                <a:solidFill>
                  <a:srgbClr val="002060"/>
                </a:solidFill>
                <a:latin typeface="Times New Roman" pitchFamily="18" charset="0"/>
                <a:cs typeface="Times New Roman" pitchFamily="18" charset="0"/>
              </a:rPr>
              <a:t>Мемлекеттік</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органдар</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қызметінің тиімділігін</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түбегейлі арттыру</a:t>
            </a:r>
            <a:r>
              <a:rPr lang="ru-RU" sz="2400" dirty="0" smtClean="0">
                <a:solidFill>
                  <a:srgbClr val="002060"/>
                </a:solidFill>
                <a:latin typeface="Times New Roman" pitchFamily="18" charset="0"/>
                <a:cs typeface="Times New Roman" pitchFamily="18" charset="0"/>
              </a:rPr>
              <a:t>. </a:t>
            </a:r>
          </a:p>
          <a:p>
            <a:r>
              <a:rPr lang="ru-RU" sz="2400" b="1" dirty="0" smtClean="0">
                <a:solidFill>
                  <a:srgbClr val="002060"/>
                </a:solidFill>
                <a:latin typeface="Times New Roman" pitchFamily="18" charset="0"/>
                <a:cs typeface="Times New Roman" pitchFamily="18" charset="0"/>
              </a:rPr>
              <a:t>ЕКІНШІ. </a:t>
            </a:r>
            <a:r>
              <a:rPr lang="ru-RU" sz="2400" dirty="0" smtClean="0">
                <a:solidFill>
                  <a:srgbClr val="002060"/>
                </a:solidFill>
                <a:latin typeface="Times New Roman" pitchFamily="18" charset="0"/>
                <a:cs typeface="Times New Roman" pitchFamily="18" charset="0"/>
              </a:rPr>
              <a:t>Осы </a:t>
            </a:r>
            <a:r>
              <a:rPr lang="ru-RU" sz="2400" dirty="0" err="1" smtClean="0">
                <a:solidFill>
                  <a:srgbClr val="002060"/>
                </a:solidFill>
                <a:latin typeface="Times New Roman" pitchFamily="18" charset="0"/>
                <a:cs typeface="Times New Roman" pitchFamily="18" charset="0"/>
              </a:rPr>
              <a:t>күрделі кезеңде бөлінетін әрбір теңгенің қайтарымының </a:t>
            </a:r>
            <a:r>
              <a:rPr lang="ru-RU" sz="2400" dirty="0" smtClean="0">
                <a:solidFill>
                  <a:srgbClr val="002060"/>
                </a:solidFill>
                <a:latin typeface="Times New Roman" pitchFamily="18" charset="0"/>
                <a:cs typeface="Times New Roman" pitchFamily="18" charset="0"/>
              </a:rPr>
              <a:t>мол </a:t>
            </a:r>
            <a:r>
              <a:rPr lang="ru-RU" sz="2400" dirty="0" err="1" smtClean="0">
                <a:solidFill>
                  <a:srgbClr val="002060"/>
                </a:solidFill>
                <a:latin typeface="Times New Roman" pitchFamily="18" charset="0"/>
                <a:cs typeface="Times New Roman" pitchFamily="18" charset="0"/>
              </a:rPr>
              <a:t>болуына</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қол жеткізу</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керек</a:t>
            </a:r>
            <a:r>
              <a:rPr lang="ru-RU" sz="2400" dirty="0" smtClean="0">
                <a:solidFill>
                  <a:srgbClr val="002060"/>
                </a:solidFill>
                <a:latin typeface="Times New Roman" pitchFamily="18" charset="0"/>
                <a:cs typeface="Times New Roman" pitchFamily="18" charset="0"/>
              </a:rPr>
              <a:t>. </a:t>
            </a:r>
          </a:p>
          <a:p>
            <a:r>
              <a:rPr lang="ru-RU" sz="2400" b="1" dirty="0" smtClean="0">
                <a:solidFill>
                  <a:srgbClr val="002060"/>
                </a:solidFill>
                <a:latin typeface="Times New Roman" pitchFamily="18" charset="0"/>
                <a:cs typeface="Times New Roman" pitchFamily="18" charset="0"/>
              </a:rPr>
              <a:t>ҮШІНШІ. </a:t>
            </a:r>
            <a:r>
              <a:rPr lang="ru-RU" sz="2400" dirty="0" err="1" smtClean="0">
                <a:solidFill>
                  <a:srgbClr val="002060"/>
                </a:solidFill>
                <a:latin typeface="Times New Roman" pitchFamily="18" charset="0"/>
                <a:cs typeface="Times New Roman" pitchFamily="18" charset="0"/>
              </a:rPr>
              <a:t>Сыбайлас</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жемқорлықпен белсенді</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күрес жалғасатын болады</a:t>
            </a:r>
            <a:r>
              <a:rPr lang="ru-RU" sz="2400" dirty="0" smtClean="0">
                <a:solidFill>
                  <a:srgbClr val="002060"/>
                </a:solidFill>
                <a:latin typeface="Times New Roman" pitchFamily="18" charset="0"/>
                <a:cs typeface="Times New Roman" pitchFamily="18" charset="0"/>
              </a:rPr>
              <a:t>.</a:t>
            </a:r>
          </a:p>
          <a:p>
            <a:r>
              <a:rPr lang="ru-RU" sz="2400" b="1" dirty="0" smtClean="0">
                <a:solidFill>
                  <a:srgbClr val="002060"/>
                </a:solidFill>
                <a:latin typeface="Times New Roman" pitchFamily="18" charset="0"/>
                <a:cs typeface="Times New Roman" pitchFamily="18" charset="0"/>
              </a:rPr>
              <a:t>ТӨРТІНШІ. </a:t>
            </a:r>
            <a:r>
              <a:rPr lang="ru-RU" sz="2400" dirty="0" err="1" smtClean="0">
                <a:solidFill>
                  <a:srgbClr val="002060"/>
                </a:solidFill>
                <a:latin typeface="Times New Roman" pitchFamily="18" charset="0"/>
                <a:cs typeface="Times New Roman" pitchFamily="18" charset="0"/>
              </a:rPr>
              <a:t>Үкімет </a:t>
            </a:r>
            <a:r>
              <a:rPr lang="ru-RU" sz="2400" dirty="0" smtClean="0">
                <a:solidFill>
                  <a:srgbClr val="002060"/>
                </a:solidFill>
                <a:latin typeface="Times New Roman" pitchFamily="18" charset="0"/>
                <a:cs typeface="Times New Roman" pitchFamily="18" charset="0"/>
              </a:rPr>
              <a:t>пен </a:t>
            </a:r>
            <a:r>
              <a:rPr lang="ru-RU" sz="2400" dirty="0" err="1" smtClean="0">
                <a:solidFill>
                  <a:srgbClr val="002060"/>
                </a:solidFill>
                <a:latin typeface="Times New Roman" pitchFamily="18" charset="0"/>
                <a:cs typeface="Times New Roman" pitchFamily="18" charset="0"/>
              </a:rPr>
              <a:t>барлық мемлекеттік</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органдардың жұмысында </a:t>
            </a:r>
            <a:r>
              <a:rPr lang="ru-RU" sz="2400" dirty="0" smtClean="0">
                <a:solidFill>
                  <a:srgbClr val="002060"/>
                </a:solidFill>
                <a:latin typeface="Times New Roman" pitchFamily="18" charset="0"/>
                <a:cs typeface="Times New Roman" pitchFamily="18" charset="0"/>
              </a:rPr>
              <a:t>формализм мен </a:t>
            </a:r>
            <a:r>
              <a:rPr lang="ru-RU" sz="2400" dirty="0" err="1" smtClean="0">
                <a:solidFill>
                  <a:srgbClr val="002060"/>
                </a:solidFill>
                <a:latin typeface="Times New Roman" pitchFamily="18" charset="0"/>
                <a:cs typeface="Times New Roman" pitchFamily="18" charset="0"/>
              </a:rPr>
              <a:t>бюрократияны</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азайту</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қажет</a:t>
            </a:r>
            <a:r>
              <a:rPr lang="ru-RU" sz="2400" dirty="0" smtClean="0">
                <a:solidFill>
                  <a:srgbClr val="002060"/>
                </a:solidFill>
                <a:latin typeface="Times New Roman" pitchFamily="18" charset="0"/>
                <a:cs typeface="Times New Roman" pitchFamily="18" charset="0"/>
              </a:rPr>
              <a:t>. </a:t>
            </a:r>
          </a:p>
          <a:p>
            <a:r>
              <a:rPr lang="ru-RU" sz="2400" b="1" dirty="0" smtClean="0">
                <a:solidFill>
                  <a:srgbClr val="002060"/>
                </a:solidFill>
                <a:latin typeface="Times New Roman" pitchFamily="18" charset="0"/>
                <a:cs typeface="Times New Roman" pitchFamily="18" charset="0"/>
              </a:rPr>
              <a:t>БЕСІНШІ. </a:t>
            </a:r>
            <a:r>
              <a:rPr lang="ru-RU" sz="2400" dirty="0" err="1" smtClean="0">
                <a:solidFill>
                  <a:srgbClr val="002060"/>
                </a:solidFill>
                <a:latin typeface="Times New Roman" pitchFamily="18" charset="0"/>
                <a:cs typeface="Times New Roman" pitchFamily="18" charset="0"/>
              </a:rPr>
              <a:t>Қойылған міндеттерді</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тиімді</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жүзеге асыру</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үшін реформалардың жүргізілуіне бақылау механизмдерін</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күшейту қажет.</a:t>
            </a:r>
            <a:endParaRPr lang="ru-RU" sz="2400" dirty="0" smtClean="0">
              <a:solidFill>
                <a:srgbClr val="002060"/>
              </a:solidFill>
              <a:latin typeface="Times New Roman" pitchFamily="18" charset="0"/>
              <a:cs typeface="Times New Roman" pitchFamily="18" charset="0"/>
            </a:endParaRPr>
          </a:p>
          <a:p>
            <a:pPr>
              <a:buNone/>
            </a:pPr>
            <a:endParaRPr lang="ru-RU" dirty="0" smtClean="0"/>
          </a:p>
          <a:p>
            <a:endParaRPr lang="ru-RU"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7560840" cy="6740307"/>
          </a:xfrm>
          <a:prstGeom prst="rect">
            <a:avLst/>
          </a:prstGeom>
        </p:spPr>
        <p:txBody>
          <a:bodyPr wrap="square">
            <a:spAutoFit/>
          </a:bodyPr>
          <a:lstStyle/>
          <a:p>
            <a:r>
              <a:rPr lang="en-US" sz="2400" dirty="0" smtClean="0">
                <a:solidFill>
                  <a:srgbClr val="002060"/>
                </a:solidFill>
                <a:latin typeface="Times New Roman" panose="02020603050405020304" pitchFamily="18" charset="0"/>
                <a:ea typeface="Calibri" panose="020F0502020204030204" pitchFamily="34" charset="0"/>
              </a:rPr>
              <a:t>         </a:t>
            </a:r>
            <a:r>
              <a:rPr lang="kk-KZ" sz="2400" dirty="0" smtClean="0">
                <a:solidFill>
                  <a:srgbClr val="002060"/>
                </a:solidFill>
                <a:latin typeface="Times New Roman" panose="02020603050405020304" pitchFamily="18" charset="0"/>
                <a:ea typeface="Calibri" panose="020F0502020204030204" pitchFamily="34" charset="0"/>
              </a:rPr>
              <a:t>Халқымыздың </a:t>
            </a:r>
            <a:r>
              <a:rPr lang="kk-KZ" sz="2400" dirty="0">
                <a:solidFill>
                  <a:srgbClr val="002060"/>
                </a:solidFill>
                <a:latin typeface="Times New Roman" panose="02020603050405020304" pitchFamily="18" charset="0"/>
                <a:ea typeface="Calibri" panose="020F0502020204030204" pitchFamily="34" charset="0"/>
              </a:rPr>
              <a:t>бақуатты өмір сүруі және еліміздің озық дамыған 30 елдің қатарына қосылуы – Тәуелсіз мемлекетіміздің мәңгілік мұраты. Біз қашан да заман сынына тегеурінді іс-қимылмен төтеп беріп келеміз. Бұл – ең алдымен, ел ынтымағының арқасы. «Ынтымақты елдің ырысы мол» дейді халқымыз. Бүгінгі кезеңнің де талабы оңай емес. Бірлігіміз мызғымаса, ынтымағымыз ыдырамаса, біз үшін алынбайтын асу, бағынбайтын белес болмайды. Мен әрбір жолдауымда халықтың әлеуметтік жағдайы мен тұрмыс сапасын жақсартуға ерекше мән беріп келемін. Қазіргі «7-20-25», «Нұрлы жол», «Нұрлы жер» және басқа да мемлекеттік бағдарламалардың басты мақсаты – халқымыздың тұрмыс сапасын жақсарту. Қазақстанның бағындыратын биіктері әлі алда. Осы жолда халық сенімі рухымызды жігерлендіріп, бойымызға күш-қайрат дарытады. </a:t>
            </a:r>
            <a:r>
              <a:rPr lang="ru-RU" sz="2400" dirty="0" err="1">
                <a:solidFill>
                  <a:srgbClr val="002060"/>
                </a:solidFill>
                <a:latin typeface="Times New Roman" panose="02020603050405020304" pitchFamily="18" charset="0"/>
                <a:ea typeface="Calibri" panose="020F0502020204030204" pitchFamily="34" charset="0"/>
              </a:rPr>
              <a:t>Сол</a:t>
            </a:r>
            <a:r>
              <a:rPr lang="ru-RU" sz="2400" dirty="0">
                <a:solidFill>
                  <a:srgbClr val="002060"/>
                </a:solidFill>
                <a:latin typeface="Times New Roman" panose="02020603050405020304" pitchFamily="18" charset="0"/>
                <a:ea typeface="Calibri" panose="020F0502020204030204" pitchFamily="34" charset="0"/>
              </a:rPr>
              <a:t> </a:t>
            </a:r>
            <a:r>
              <a:rPr lang="ru-RU" sz="2400" dirty="0" err="1">
                <a:solidFill>
                  <a:srgbClr val="002060"/>
                </a:solidFill>
                <a:latin typeface="Times New Roman" panose="02020603050405020304" pitchFamily="18" charset="0"/>
                <a:ea typeface="Calibri" panose="020F0502020204030204" pitchFamily="34" charset="0"/>
              </a:rPr>
              <a:t>сенімді</a:t>
            </a:r>
            <a:r>
              <a:rPr lang="ru-RU" sz="2400" dirty="0">
                <a:solidFill>
                  <a:srgbClr val="002060"/>
                </a:solidFill>
                <a:latin typeface="Times New Roman" panose="02020603050405020304" pitchFamily="18" charset="0"/>
                <a:ea typeface="Calibri" panose="020F0502020204030204" pitchFamily="34" charset="0"/>
              </a:rPr>
              <a:t> </a:t>
            </a:r>
            <a:r>
              <a:rPr lang="ru-RU" sz="2400" dirty="0" err="1">
                <a:solidFill>
                  <a:srgbClr val="002060"/>
                </a:solidFill>
                <a:latin typeface="Times New Roman" panose="02020603050405020304" pitchFamily="18" charset="0"/>
                <a:ea typeface="Calibri" panose="020F0502020204030204" pitchFamily="34" charset="0"/>
              </a:rPr>
              <a:t>ақтаудан</a:t>
            </a:r>
            <a:r>
              <a:rPr lang="ru-RU" sz="2400" dirty="0">
                <a:solidFill>
                  <a:srgbClr val="002060"/>
                </a:solidFill>
                <a:latin typeface="Times New Roman" panose="02020603050405020304" pitchFamily="18" charset="0"/>
                <a:ea typeface="Calibri" panose="020F0502020204030204" pitchFamily="34" charset="0"/>
              </a:rPr>
              <a:t> </a:t>
            </a:r>
            <a:r>
              <a:rPr lang="ru-RU" sz="2400" dirty="0" err="1">
                <a:solidFill>
                  <a:srgbClr val="002060"/>
                </a:solidFill>
                <a:latin typeface="Times New Roman" panose="02020603050405020304" pitchFamily="18" charset="0"/>
                <a:ea typeface="Calibri" panose="020F0502020204030204" pitchFamily="34" charset="0"/>
              </a:rPr>
              <a:t>артық</a:t>
            </a:r>
            <a:r>
              <a:rPr lang="ru-RU" sz="2400" dirty="0">
                <a:solidFill>
                  <a:srgbClr val="002060"/>
                </a:solidFill>
                <a:latin typeface="Times New Roman" panose="02020603050405020304" pitchFamily="18" charset="0"/>
                <a:ea typeface="Calibri" panose="020F0502020204030204" pitchFamily="34" charset="0"/>
              </a:rPr>
              <a:t> </a:t>
            </a:r>
            <a:r>
              <a:rPr lang="ru-RU" sz="2400" dirty="0" err="1">
                <a:solidFill>
                  <a:srgbClr val="002060"/>
                </a:solidFill>
                <a:latin typeface="Times New Roman" panose="02020603050405020304" pitchFamily="18" charset="0"/>
                <a:ea typeface="Calibri" panose="020F0502020204030204" pitchFamily="34" charset="0"/>
              </a:rPr>
              <a:t>мұрат</a:t>
            </a:r>
            <a:r>
              <a:rPr lang="ru-RU" sz="2400" dirty="0">
                <a:solidFill>
                  <a:srgbClr val="002060"/>
                </a:solidFill>
                <a:latin typeface="Times New Roman" panose="02020603050405020304" pitchFamily="18" charset="0"/>
                <a:ea typeface="Calibri" panose="020F0502020204030204" pitchFamily="34" charset="0"/>
              </a:rPr>
              <a:t> </a:t>
            </a:r>
            <a:r>
              <a:rPr lang="ru-RU" sz="2400" dirty="0" err="1">
                <a:solidFill>
                  <a:srgbClr val="002060"/>
                </a:solidFill>
                <a:latin typeface="Times New Roman" panose="02020603050405020304" pitchFamily="18" charset="0"/>
                <a:ea typeface="Calibri" panose="020F0502020204030204" pitchFamily="34" charset="0"/>
              </a:rPr>
              <a:t>жоқ</a:t>
            </a:r>
            <a:r>
              <a:rPr lang="ru-RU" sz="2400" dirty="0">
                <a:solidFill>
                  <a:srgbClr val="002060"/>
                </a:solidFill>
                <a:latin typeface="Times New Roman" panose="02020603050405020304" pitchFamily="18" charset="0"/>
                <a:ea typeface="Calibri" panose="020F0502020204030204" pitchFamily="34" charset="0"/>
              </a:rPr>
              <a:t>!</a:t>
            </a:r>
            <a:br>
              <a:rPr lang="ru-RU" sz="2400" dirty="0">
                <a:solidFill>
                  <a:srgbClr val="002060"/>
                </a:solidFill>
                <a:latin typeface="Times New Roman" panose="02020603050405020304" pitchFamily="18" charset="0"/>
                <a:ea typeface="Calibri" panose="020F0502020204030204" pitchFamily="34" charset="0"/>
              </a:rPr>
            </a:br>
            <a:endParaRPr lang="ru-RU" sz="2400" dirty="0">
              <a:solidFill>
                <a:srgbClr val="002060"/>
              </a:solidFill>
            </a:endParaRPr>
          </a:p>
        </p:txBody>
      </p:sp>
    </p:spTree>
    <p:extLst>
      <p:ext uri="{BB962C8B-B14F-4D97-AF65-F5344CB8AC3E}">
        <p14:creationId xmlns:p14="http://schemas.microsoft.com/office/powerpoint/2010/main" val="352504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764704"/>
            <a:ext cx="8291264" cy="5688632"/>
          </a:xfrm>
        </p:spPr>
        <p:txBody>
          <a:bodyPr>
            <a:normAutofit/>
          </a:bodyPr>
          <a:lstStyle/>
          <a:p>
            <a:r>
              <a:rPr lang="ru-RU" b="1" dirty="0" smtClean="0">
                <a:solidFill>
                  <a:srgbClr val="002060"/>
                </a:solidFill>
              </a:rPr>
              <a:t>І. ХАЛЫҚ ТАБЫСЫНЫҢ ӨСУІ</a:t>
            </a:r>
          </a:p>
          <a:p>
            <a:r>
              <a:rPr lang="ru-RU" b="1" dirty="0" smtClean="0">
                <a:solidFill>
                  <a:srgbClr val="002060"/>
                </a:solidFill>
              </a:rPr>
              <a:t>II. ТҰРМЫС САПАСЫН АРТТЫРУ</a:t>
            </a:r>
          </a:p>
          <a:p>
            <a:r>
              <a:rPr lang="en-US" b="1" dirty="0" smtClean="0">
                <a:solidFill>
                  <a:srgbClr val="002060"/>
                </a:solidFill>
              </a:rPr>
              <a:t>III. </a:t>
            </a:r>
            <a:r>
              <a:rPr lang="ru-RU" b="1" dirty="0" smtClean="0">
                <a:solidFill>
                  <a:srgbClr val="002060"/>
                </a:solidFill>
              </a:rPr>
              <a:t>ӨМІР СҮРУГЕ ЖАЙЛЫ ОРТА ҚАЛЫПТАСТЫРУ</a:t>
            </a:r>
          </a:p>
          <a:p>
            <a:r>
              <a:rPr lang="en-US" b="1" dirty="0" smtClean="0">
                <a:solidFill>
                  <a:srgbClr val="002060"/>
                </a:solidFill>
              </a:rPr>
              <a:t>IV. </a:t>
            </a:r>
            <a:r>
              <a:rPr lang="ru-RU" b="1" dirty="0" smtClean="0">
                <a:solidFill>
                  <a:srgbClr val="002060"/>
                </a:solidFill>
              </a:rPr>
              <a:t>АЗАМАТТАР СҰРАНЫСЫНА БЕЙІМДЕЛГЕН МЕМЛЕКЕТТІК АППАРАТ</a:t>
            </a:r>
          </a:p>
          <a:p>
            <a:r>
              <a:rPr lang="en-US" b="1" dirty="0" smtClean="0">
                <a:solidFill>
                  <a:srgbClr val="002060"/>
                </a:solidFill>
              </a:rPr>
              <a:t>V. </a:t>
            </a:r>
            <a:r>
              <a:rPr lang="ru-RU" b="1" dirty="0" smtClean="0">
                <a:solidFill>
                  <a:srgbClr val="002060"/>
                </a:solidFill>
              </a:rPr>
              <a:t>ТИІМДІ СЫРТҚЫ САЯСАТ</a:t>
            </a:r>
          </a:p>
          <a:p>
            <a:r>
              <a:rPr lang="en-US" b="1" dirty="0" smtClean="0">
                <a:solidFill>
                  <a:srgbClr val="002060"/>
                </a:solidFill>
              </a:rPr>
              <a:t>V</a:t>
            </a:r>
            <a:r>
              <a:rPr lang="ru-RU" b="1" dirty="0" smtClean="0">
                <a:solidFill>
                  <a:srgbClr val="002060"/>
                </a:solidFill>
              </a:rPr>
              <a:t>І. ӘРБІР ҚАЗАҚСТАНДЫҚТЫҢ ЕЛІМІЗДЕГІ ӨЗГЕРІСТЕР ҮДЕРІСТЕРІНЕ АТСАЛЫСУЫ</a:t>
            </a:r>
          </a:p>
          <a:p>
            <a:endParaRPr lang="ru-RU"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rPr>
              <a:t>І. ХАЛЫҚ ТАБЫСЫНЫҢ ӨСУІ</a:t>
            </a:r>
            <a:endParaRPr lang="ru-RU" dirty="0">
              <a:solidFill>
                <a:srgbClr val="002060"/>
              </a:solidFill>
            </a:endParaRPr>
          </a:p>
        </p:txBody>
      </p:sp>
      <p:sp>
        <p:nvSpPr>
          <p:cNvPr id="3" name="Содержимое 2"/>
          <p:cNvSpPr>
            <a:spLocks noGrp="1"/>
          </p:cNvSpPr>
          <p:nvPr>
            <p:ph idx="1"/>
          </p:nvPr>
        </p:nvSpPr>
        <p:spPr>
          <a:xfrm>
            <a:off x="467544" y="1953204"/>
            <a:ext cx="7056784" cy="3880773"/>
          </a:xfrm>
        </p:spPr>
        <p:txBody>
          <a:bodyPr>
            <a:noAutofit/>
          </a:bodyPr>
          <a:lstStyle/>
          <a:p>
            <a:r>
              <a:rPr lang="ru-RU" sz="2200" b="1" dirty="0" smtClean="0">
                <a:solidFill>
                  <a:srgbClr val="002060"/>
                </a:solidFill>
                <a:latin typeface="Times New Roman" pitchFamily="18" charset="0"/>
                <a:cs typeface="Times New Roman" pitchFamily="18" charset="0"/>
              </a:rPr>
              <a:t>БІРІНШІ. </a:t>
            </a:r>
            <a:r>
              <a:rPr lang="ru-RU" sz="2200" dirty="0" err="1" smtClean="0">
                <a:solidFill>
                  <a:srgbClr val="002060"/>
                </a:solidFill>
                <a:latin typeface="Times New Roman" pitchFamily="18" charset="0"/>
                <a:cs typeface="Times New Roman" pitchFamily="18" charset="0"/>
              </a:rPr>
              <a:t>Біз</a:t>
            </a:r>
            <a:r>
              <a:rPr lang="ru-RU" sz="2200" dirty="0" smtClean="0">
                <a:solidFill>
                  <a:srgbClr val="002060"/>
                </a:solidFill>
                <a:latin typeface="Times New Roman" pitchFamily="18" charset="0"/>
                <a:cs typeface="Times New Roman" pitchFamily="18" charset="0"/>
              </a:rPr>
              <a:t> 2010 </a:t>
            </a:r>
            <a:r>
              <a:rPr lang="ru-RU" sz="2200" dirty="0" err="1" smtClean="0">
                <a:solidFill>
                  <a:srgbClr val="002060"/>
                </a:solidFill>
                <a:latin typeface="Times New Roman" pitchFamily="18" charset="0"/>
                <a:cs typeface="Times New Roman" pitchFamily="18" charset="0"/>
              </a:rPr>
              <a:t>жылдың өзінде </a:t>
            </a:r>
            <a:r>
              <a:rPr lang="ru-RU" sz="2200" dirty="0" smtClean="0">
                <a:solidFill>
                  <a:srgbClr val="002060"/>
                </a:solidFill>
                <a:latin typeface="Times New Roman" pitchFamily="18" charset="0"/>
                <a:cs typeface="Times New Roman" pitchFamily="18" charset="0"/>
              </a:rPr>
              <a:t>«</a:t>
            </a:r>
            <a:r>
              <a:rPr lang="ru-RU" sz="2200" dirty="0" err="1" smtClean="0">
                <a:solidFill>
                  <a:srgbClr val="002060"/>
                </a:solidFill>
                <a:latin typeface="Times New Roman" pitchFamily="18" charset="0"/>
                <a:cs typeface="Times New Roman" pitchFamily="18" charset="0"/>
              </a:rPr>
              <a:t>Бизнестің жол</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картасы</a:t>
            </a:r>
            <a:r>
              <a:rPr lang="ru-RU" sz="2200" dirty="0" smtClean="0">
                <a:solidFill>
                  <a:srgbClr val="002060"/>
                </a:solidFill>
                <a:latin typeface="Times New Roman" pitchFamily="18" charset="0"/>
                <a:cs typeface="Times New Roman" pitchFamily="18" charset="0"/>
              </a:rPr>
              <a:t> – 2020» </a:t>
            </a:r>
            <a:r>
              <a:rPr lang="ru-RU" sz="2200" dirty="0" err="1" smtClean="0">
                <a:solidFill>
                  <a:srgbClr val="002060"/>
                </a:solidFill>
                <a:latin typeface="Times New Roman" pitchFamily="18" charset="0"/>
                <a:cs typeface="Times New Roman" pitchFamily="18" charset="0"/>
              </a:rPr>
              <a:t>бағдарламасын іске</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қостық</a:t>
            </a:r>
            <a:r>
              <a:rPr lang="ru-RU" sz="2200" dirty="0" smtClean="0">
                <a:solidFill>
                  <a:srgbClr val="002060"/>
                </a:solidFill>
                <a:latin typeface="Times New Roman" pitchFamily="18" charset="0"/>
                <a:cs typeface="Times New Roman" pitchFamily="18" charset="0"/>
              </a:rPr>
              <a:t>. </a:t>
            </a:r>
          </a:p>
          <a:p>
            <a:r>
              <a:rPr lang="ru-RU" sz="2200" b="1" dirty="0" smtClean="0">
                <a:solidFill>
                  <a:srgbClr val="002060"/>
                </a:solidFill>
                <a:latin typeface="Times New Roman" pitchFamily="18" charset="0"/>
                <a:cs typeface="Times New Roman" pitchFamily="18" charset="0"/>
              </a:rPr>
              <a:t>ЕКІНШІ. </a:t>
            </a:r>
            <a:r>
              <a:rPr lang="ru-RU" sz="2200" dirty="0" err="1" smtClean="0">
                <a:solidFill>
                  <a:srgbClr val="002060"/>
                </a:solidFill>
                <a:latin typeface="Times New Roman" pitchFamily="18" charset="0"/>
                <a:cs typeface="Times New Roman" pitchFamily="18" charset="0"/>
              </a:rPr>
              <a:t>Экономикада</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бәсекелестікті дамыту</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және тұрғын үй-коммуналдық шаруашылығы </a:t>
            </a:r>
            <a:r>
              <a:rPr lang="ru-RU" sz="2200" dirty="0" smtClean="0">
                <a:solidFill>
                  <a:srgbClr val="002060"/>
                </a:solidFill>
                <a:latin typeface="Times New Roman" pitchFamily="18" charset="0"/>
                <a:cs typeface="Times New Roman" pitchFamily="18" charset="0"/>
              </a:rPr>
              <a:t>мен </a:t>
            </a:r>
            <a:r>
              <a:rPr lang="ru-RU" sz="2200" dirty="0" err="1" smtClean="0">
                <a:solidFill>
                  <a:srgbClr val="002060"/>
                </a:solidFill>
                <a:latin typeface="Times New Roman" pitchFamily="18" charset="0"/>
                <a:cs typeface="Times New Roman" pitchFamily="18" charset="0"/>
              </a:rPr>
              <a:t>табиғи монополиялардың қызметі үшін белгіленетін</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тарифтер</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саласында</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тәртіп орнату</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мақсатымен батыл</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шаралар</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қабылдау керек</a:t>
            </a:r>
            <a:r>
              <a:rPr lang="ru-RU" sz="2200" dirty="0" smtClean="0">
                <a:solidFill>
                  <a:srgbClr val="002060"/>
                </a:solidFill>
                <a:latin typeface="Times New Roman" pitchFamily="18" charset="0"/>
                <a:cs typeface="Times New Roman" pitchFamily="18" charset="0"/>
              </a:rPr>
              <a:t>.  </a:t>
            </a:r>
          </a:p>
          <a:p>
            <a:r>
              <a:rPr lang="ru-RU" sz="2200" b="1" dirty="0" smtClean="0">
                <a:solidFill>
                  <a:srgbClr val="002060"/>
                </a:solidFill>
                <a:latin typeface="Times New Roman" pitchFamily="18" charset="0"/>
                <a:cs typeface="Times New Roman" pitchFamily="18" charset="0"/>
              </a:rPr>
              <a:t>ҮШІНШІ.</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Бизнесті</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заңсыз әкімшілік қысымнан және қылмыстық қудалау қаупінен қорғауды арттыра</a:t>
            </a:r>
            <a:r>
              <a:rPr lang="ru-RU" sz="2200" dirty="0" smtClean="0">
                <a:solidFill>
                  <a:srgbClr val="002060"/>
                </a:solidFill>
                <a:latin typeface="Times New Roman" pitchFamily="18" charset="0"/>
                <a:cs typeface="Times New Roman" pitchFamily="18" charset="0"/>
              </a:rPr>
              <a:t> </a:t>
            </a:r>
            <a:r>
              <a:rPr lang="ru-RU" sz="2200" dirty="0" err="1" smtClean="0">
                <a:solidFill>
                  <a:srgbClr val="002060"/>
                </a:solidFill>
                <a:latin typeface="Times New Roman" pitchFamily="18" charset="0"/>
                <a:cs typeface="Times New Roman" pitchFamily="18" charset="0"/>
              </a:rPr>
              <a:t>түсу керек</a:t>
            </a:r>
            <a:r>
              <a:rPr lang="ru-RU" sz="2200" dirty="0" smtClean="0">
                <a:solidFill>
                  <a:srgbClr val="002060"/>
                </a:solidFill>
                <a:latin typeface="Times New Roman" pitchFamily="18" charset="0"/>
                <a:cs typeface="Times New Roman" pitchFamily="18" charset="0"/>
              </a:rPr>
              <a:t>. </a:t>
            </a:r>
            <a:endParaRPr lang="ru-RU" sz="2200" dirty="0">
              <a:solidFill>
                <a:srgbClr val="002060"/>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p:spPr>
        <p:txBody>
          <a:bodyPr>
            <a:normAutofit/>
          </a:bodyPr>
          <a:lstStyle/>
          <a:p>
            <a:r>
              <a:rPr lang="ru-RU" sz="2800" b="1" dirty="0" smtClean="0">
                <a:solidFill>
                  <a:srgbClr val="002060"/>
                </a:solidFill>
                <a:latin typeface="Times New Roman" pitchFamily="18" charset="0"/>
                <a:cs typeface="Times New Roman" pitchFamily="18" charset="0"/>
              </a:rPr>
              <a:t>ТӨРТІНШІ. </a:t>
            </a:r>
            <a:r>
              <a:rPr lang="ru-RU" sz="2800" dirty="0" err="1" smtClean="0">
                <a:solidFill>
                  <a:srgbClr val="002060"/>
                </a:solidFill>
                <a:latin typeface="Times New Roman" pitchFamily="18" charset="0"/>
                <a:cs typeface="Times New Roman" pitchFamily="18" charset="0"/>
              </a:rPr>
              <a:t>Экспортқа бағытталған индустрияландыру</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мәселесі экономикалық саясаттың негізгі</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элементі</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болуға тиіс</a:t>
            </a:r>
            <a:r>
              <a:rPr lang="ru-RU" sz="2800" dirty="0" smtClean="0">
                <a:solidFill>
                  <a:srgbClr val="002060"/>
                </a:solidFill>
                <a:latin typeface="Times New Roman" pitchFamily="18" charset="0"/>
                <a:cs typeface="Times New Roman" pitchFamily="18" charset="0"/>
              </a:rPr>
              <a:t>. </a:t>
            </a:r>
          </a:p>
          <a:p>
            <a:r>
              <a:rPr lang="ru-RU" sz="2800" b="1" dirty="0" smtClean="0">
                <a:solidFill>
                  <a:srgbClr val="002060"/>
                </a:solidFill>
                <a:latin typeface="Times New Roman" pitchFamily="18" charset="0"/>
                <a:cs typeface="Times New Roman" pitchFamily="18" charset="0"/>
              </a:rPr>
              <a:t>БЕСІНШІ</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Агроөнеркәсіп кешенінің әлеуетін толық іске</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асыру</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керек</a:t>
            </a:r>
            <a:r>
              <a:rPr lang="ru-RU" sz="2800" dirty="0" smtClean="0">
                <a:solidFill>
                  <a:srgbClr val="002060"/>
                </a:solidFill>
                <a:latin typeface="Times New Roman" pitchFamily="18" charset="0"/>
                <a:cs typeface="Times New Roman" pitchFamily="18" charset="0"/>
              </a:rPr>
              <a:t>. </a:t>
            </a:r>
          </a:p>
          <a:p>
            <a:r>
              <a:rPr lang="ru-RU" sz="2800" b="1" dirty="0" smtClean="0">
                <a:solidFill>
                  <a:srgbClr val="002060"/>
                </a:solidFill>
                <a:latin typeface="Times New Roman" pitchFamily="18" charset="0"/>
                <a:cs typeface="Times New Roman" pitchFamily="18" charset="0"/>
              </a:rPr>
              <a:t>АЛТЫНШЫ. </a:t>
            </a:r>
            <a:r>
              <a:rPr lang="ru-RU" sz="2800" dirty="0" err="1" smtClean="0">
                <a:solidFill>
                  <a:srgbClr val="002060"/>
                </a:solidFill>
                <a:latin typeface="Times New Roman" pitchFamily="18" charset="0"/>
                <a:cs typeface="Times New Roman" pitchFamily="18" charset="0"/>
              </a:rPr>
              <a:t>Инновациялық және сервистік</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секторларды</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дамытуға ерекше</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көңіл бөлген жөн.</a:t>
            </a:r>
            <a:r>
              <a:rPr lang="ru-RU" sz="2800" dirty="0" smtClean="0">
                <a:solidFill>
                  <a:srgbClr val="002060"/>
                </a:solidFill>
                <a:latin typeface="Times New Roman" pitchFamily="18" charset="0"/>
                <a:cs typeface="Times New Roman" pitchFamily="18" charset="0"/>
              </a:rPr>
              <a:t> </a:t>
            </a:r>
          </a:p>
          <a:p>
            <a:r>
              <a:rPr lang="ru-RU" sz="2800" b="1" dirty="0" smtClean="0">
                <a:solidFill>
                  <a:srgbClr val="002060"/>
                </a:solidFill>
                <a:latin typeface="Times New Roman" pitchFamily="18" charset="0"/>
                <a:cs typeface="Times New Roman" pitchFamily="18" charset="0"/>
              </a:rPr>
              <a:t>ЖЕТІНШІ. </a:t>
            </a:r>
            <a:r>
              <a:rPr lang="ru-RU" sz="2800" dirty="0" err="1" smtClean="0">
                <a:solidFill>
                  <a:srgbClr val="002060"/>
                </a:solidFill>
                <a:latin typeface="Times New Roman" pitchFamily="18" charset="0"/>
                <a:cs typeface="Times New Roman" pitchFamily="18" charset="0"/>
              </a:rPr>
              <a:t>Нақты экономиканы</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өркендету үшін қаржы секторының рөлін күшейтіп, ұзақ мерзімді</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макроэкономикалық тұрақтылықты қамтамасыз ету</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қажет.</a:t>
            </a:r>
            <a:r>
              <a:rPr lang="ru-RU" sz="2800" dirty="0" smtClean="0">
                <a:solidFill>
                  <a:srgbClr val="002060"/>
                </a:solidFill>
                <a:latin typeface="Times New Roman" pitchFamily="18" charset="0"/>
                <a:cs typeface="Times New Roman" pitchFamily="18" charset="0"/>
              </a:rPr>
              <a:t> </a:t>
            </a:r>
            <a:endParaRPr lang="ru-RU" sz="2800" dirty="0">
              <a:solidFill>
                <a:srgbClr val="002060"/>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88640"/>
            <a:ext cx="8229600" cy="6126163"/>
          </a:xfrm>
        </p:spPr>
        <p:txBody>
          <a:bodyPr>
            <a:normAutofit/>
          </a:bodyPr>
          <a:lstStyle/>
          <a:p>
            <a:pPr>
              <a:buNone/>
            </a:pPr>
            <a:endParaRPr lang="ru-RU" dirty="0" smtClean="0"/>
          </a:p>
          <a:p>
            <a:pPr>
              <a:buNone/>
            </a:pPr>
            <a:r>
              <a:rPr lang="ru-RU" sz="4000" dirty="0" smtClean="0">
                <a:solidFill>
                  <a:srgbClr val="002060"/>
                </a:solidFill>
                <a:latin typeface="Times New Roman" panose="02020603050405020304" pitchFamily="18" charset="0"/>
                <a:cs typeface="Times New Roman" panose="02020603050405020304" pitchFamily="18" charset="0"/>
              </a:rPr>
              <a:t>II. </a:t>
            </a:r>
            <a:r>
              <a:rPr lang="ru-RU" sz="4000" b="1" dirty="0" smtClean="0">
                <a:solidFill>
                  <a:srgbClr val="002060"/>
                </a:solidFill>
                <a:latin typeface="Times New Roman" pitchFamily="18" charset="0"/>
                <a:cs typeface="Times New Roman" pitchFamily="18" charset="0"/>
              </a:rPr>
              <a:t>ТҰРМЫС САПАСЫН АРТТЫРУ</a:t>
            </a:r>
          </a:p>
          <a:p>
            <a:r>
              <a:rPr lang="ru-RU" sz="4000" b="1" dirty="0" smtClean="0">
                <a:solidFill>
                  <a:srgbClr val="002060"/>
                </a:solidFill>
                <a:latin typeface="Times New Roman" pitchFamily="18" charset="0"/>
                <a:cs typeface="Times New Roman" pitchFamily="18" charset="0"/>
              </a:rPr>
              <a:t>БІРІНШІ. </a:t>
            </a:r>
            <a:r>
              <a:rPr lang="ru-RU" sz="4000" dirty="0" smtClean="0">
                <a:solidFill>
                  <a:srgbClr val="002060"/>
                </a:solidFill>
                <a:latin typeface="Times New Roman" pitchFamily="18" charset="0"/>
                <a:cs typeface="Times New Roman" pitchFamily="18" charset="0"/>
              </a:rPr>
              <a:t>5 </a:t>
            </a:r>
            <a:r>
              <a:rPr lang="ru-RU" sz="4000" dirty="0" err="1" smtClean="0">
                <a:solidFill>
                  <a:srgbClr val="002060"/>
                </a:solidFill>
                <a:latin typeface="Times New Roman" pitchFamily="18" charset="0"/>
                <a:cs typeface="Times New Roman" pitchFamily="18" charset="0"/>
              </a:rPr>
              <a:t>жыл</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ішінде</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білім</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ғылым</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денсаулық сақтау салаларына</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барлық көздерден жұмсалатын қаражатты ішкі</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жалпы</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өнімнің </a:t>
            </a:r>
            <a:r>
              <a:rPr lang="ru-RU" sz="4000" dirty="0" smtClean="0">
                <a:solidFill>
                  <a:srgbClr val="002060"/>
                </a:solidFill>
                <a:latin typeface="Times New Roman" pitchFamily="18" charset="0"/>
                <a:cs typeface="Times New Roman" pitchFamily="18" charset="0"/>
              </a:rPr>
              <a:t>10 </a:t>
            </a:r>
            <a:r>
              <a:rPr lang="ru-RU" sz="4000" dirty="0" err="1" smtClean="0">
                <a:solidFill>
                  <a:srgbClr val="002060"/>
                </a:solidFill>
                <a:latin typeface="Times New Roman" pitchFamily="18" charset="0"/>
                <a:cs typeface="Times New Roman" pitchFamily="18" charset="0"/>
              </a:rPr>
              <a:t>пайызына</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дейін</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жеткізу</a:t>
            </a:r>
            <a:r>
              <a:rPr lang="ru-RU" sz="4000" dirty="0" smtClean="0">
                <a:solidFill>
                  <a:srgbClr val="002060"/>
                </a:solidFill>
                <a:latin typeface="Times New Roman" pitchFamily="18" charset="0"/>
                <a:cs typeface="Times New Roman" pitchFamily="18" charset="0"/>
              </a:rPr>
              <a:t> </a:t>
            </a:r>
            <a:r>
              <a:rPr lang="ru-RU" sz="4000" dirty="0" err="1" smtClean="0">
                <a:solidFill>
                  <a:srgbClr val="002060"/>
                </a:solidFill>
                <a:latin typeface="Times New Roman" pitchFamily="18" charset="0"/>
                <a:cs typeface="Times New Roman" pitchFamily="18" charset="0"/>
              </a:rPr>
              <a:t>қажет</a:t>
            </a:r>
            <a:r>
              <a:rPr lang="ru-RU" sz="4000" dirty="0" smtClean="0">
                <a:solidFill>
                  <a:srgbClr val="002060"/>
                </a:solidFill>
                <a:latin typeface="Times New Roman" pitchFamily="18" charset="0"/>
                <a:cs typeface="Times New Roman" pitchFamily="18" charset="0"/>
              </a:rPr>
              <a:t>.</a:t>
            </a:r>
          </a:p>
          <a:p>
            <a:endParaRPr lang="ru-RU" dirty="0" smtClean="0"/>
          </a:p>
          <a:p>
            <a:endParaRPr lang="ru-RU"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404664"/>
            <a:ext cx="8507288" cy="6264696"/>
          </a:xfrm>
        </p:spPr>
        <p:txBody>
          <a:bodyPr>
            <a:normAutofit/>
          </a:bodyPr>
          <a:lstStyle/>
          <a:p>
            <a:r>
              <a:rPr lang="ru-RU" sz="2400" b="1" dirty="0" smtClean="0">
                <a:solidFill>
                  <a:srgbClr val="002060"/>
                </a:solidFill>
                <a:latin typeface="Times New Roman" pitchFamily="18" charset="0"/>
                <a:cs typeface="Times New Roman" pitchFamily="18" charset="0"/>
              </a:rPr>
              <a:t>ЕКІНШІ.  </a:t>
            </a:r>
            <a:r>
              <a:rPr lang="ru-RU" sz="2400" b="1" dirty="0" err="1" smtClean="0">
                <a:solidFill>
                  <a:srgbClr val="002060"/>
                </a:solidFill>
                <a:latin typeface="Times New Roman" pitchFamily="18" charset="0"/>
                <a:cs typeface="Times New Roman" pitchFamily="18" charset="0"/>
              </a:rPr>
              <a:t>Мектепке</a:t>
            </a:r>
            <a:r>
              <a:rPr lang="ru-RU" sz="2400" b="1" dirty="0" smtClean="0">
                <a:solidFill>
                  <a:srgbClr val="002060"/>
                </a:solidFill>
                <a:latin typeface="Times New Roman" pitchFamily="18" charset="0"/>
                <a:cs typeface="Times New Roman" pitchFamily="18" charset="0"/>
              </a:rPr>
              <a:t> </a:t>
            </a:r>
            <a:r>
              <a:rPr lang="ru-RU" sz="2400" b="1" dirty="0" err="1" smtClean="0">
                <a:solidFill>
                  <a:srgbClr val="002060"/>
                </a:solidFill>
                <a:latin typeface="Times New Roman" pitchFamily="18" charset="0"/>
                <a:cs typeface="Times New Roman" pitchFamily="18" charset="0"/>
              </a:rPr>
              <a:t>дейінгі</a:t>
            </a:r>
            <a:r>
              <a:rPr lang="ru-RU" sz="2400" b="1" dirty="0" smtClean="0">
                <a:solidFill>
                  <a:srgbClr val="002060"/>
                </a:solidFill>
                <a:latin typeface="Times New Roman" pitchFamily="18" charset="0"/>
                <a:cs typeface="Times New Roman" pitchFamily="18" charset="0"/>
              </a:rPr>
              <a:t> </a:t>
            </a:r>
            <a:r>
              <a:rPr lang="ru-RU" sz="2400" b="1" dirty="0" err="1" smtClean="0">
                <a:solidFill>
                  <a:srgbClr val="002060"/>
                </a:solidFill>
                <a:latin typeface="Times New Roman" pitchFamily="18" charset="0"/>
                <a:cs typeface="Times New Roman" pitchFamily="18" charset="0"/>
              </a:rPr>
              <a:t>білім</a:t>
            </a:r>
            <a:r>
              <a:rPr lang="ru-RU" sz="2400" b="1" dirty="0" smtClean="0">
                <a:solidFill>
                  <a:srgbClr val="002060"/>
                </a:solidFill>
                <a:latin typeface="Times New Roman" pitchFamily="18" charset="0"/>
                <a:cs typeface="Times New Roman" pitchFamily="18" charset="0"/>
              </a:rPr>
              <a:t> беру </a:t>
            </a:r>
            <a:r>
              <a:rPr lang="ru-RU" sz="2400" b="1" dirty="0" err="1" smtClean="0">
                <a:solidFill>
                  <a:srgbClr val="002060"/>
                </a:solidFill>
                <a:latin typeface="Times New Roman" pitchFamily="18" charset="0"/>
                <a:cs typeface="Times New Roman" pitchFamily="18" charset="0"/>
              </a:rPr>
              <a:t>сапасын</a:t>
            </a:r>
            <a:r>
              <a:rPr lang="ru-RU" sz="2400" b="1" dirty="0" smtClean="0">
                <a:solidFill>
                  <a:srgbClr val="002060"/>
                </a:solidFill>
                <a:latin typeface="Times New Roman" pitchFamily="18" charset="0"/>
                <a:cs typeface="Times New Roman" pitchFamily="18" charset="0"/>
              </a:rPr>
              <a:t> </a:t>
            </a:r>
            <a:r>
              <a:rPr lang="ru-RU" sz="2400" b="1" dirty="0" err="1" smtClean="0">
                <a:solidFill>
                  <a:srgbClr val="002060"/>
                </a:solidFill>
                <a:latin typeface="Times New Roman" pitchFamily="18" charset="0"/>
                <a:cs typeface="Times New Roman" pitchFamily="18" charset="0"/>
              </a:rPr>
              <a:t>түбегейлі жақсарту керек</a:t>
            </a:r>
            <a:r>
              <a:rPr lang="ru-RU" sz="2400" b="1" dirty="0" smtClean="0">
                <a:solidFill>
                  <a:srgbClr val="002060"/>
                </a:solidFill>
                <a:latin typeface="Times New Roman" pitchFamily="18" charset="0"/>
                <a:cs typeface="Times New Roman" pitchFamily="18" charset="0"/>
              </a:rPr>
              <a:t>.</a:t>
            </a:r>
          </a:p>
          <a:p>
            <a:pPr>
              <a:buFont typeface="Wingdings" pitchFamily="2" charset="2"/>
              <a:buChar char="§"/>
            </a:pPr>
            <a:r>
              <a:rPr lang="ru-RU" sz="2400" dirty="0" err="1" smtClean="0">
                <a:solidFill>
                  <a:srgbClr val="002060"/>
                </a:solidFill>
                <a:latin typeface="Times New Roman" pitchFamily="18" charset="0"/>
                <a:cs typeface="Times New Roman" pitchFamily="18" charset="0"/>
              </a:rPr>
              <a:t>Ойлау</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негіздері</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ақыл-ой </a:t>
            </a:r>
            <a:r>
              <a:rPr lang="ru-RU" sz="2400" dirty="0" smtClean="0">
                <a:solidFill>
                  <a:srgbClr val="002060"/>
                </a:solidFill>
                <a:latin typeface="Times New Roman" pitchFamily="18" charset="0"/>
                <a:cs typeface="Times New Roman" pitchFamily="18" charset="0"/>
              </a:rPr>
              <a:t>мен </a:t>
            </a:r>
            <a:r>
              <a:rPr lang="ru-RU" sz="2400" dirty="0" err="1" smtClean="0">
                <a:solidFill>
                  <a:srgbClr val="002060"/>
                </a:solidFill>
                <a:latin typeface="Times New Roman" pitchFamily="18" charset="0"/>
                <a:cs typeface="Times New Roman" pitchFamily="18" charset="0"/>
              </a:rPr>
              <a:t>шығармашылық қабілеттер</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жаңа дағдылар сонау</a:t>
            </a:r>
            <a:r>
              <a:rPr lang="ru-RU" sz="2400" dirty="0" smtClean="0">
                <a:solidFill>
                  <a:srgbClr val="002060"/>
                </a:solidFill>
                <a:latin typeface="Times New Roman" pitchFamily="18" charset="0"/>
                <a:cs typeface="Times New Roman" pitchFamily="18" charset="0"/>
              </a:rPr>
              <a:t> бала </a:t>
            </a:r>
            <a:r>
              <a:rPr lang="ru-RU" sz="2400" dirty="0" err="1" smtClean="0">
                <a:solidFill>
                  <a:srgbClr val="002060"/>
                </a:solidFill>
                <a:latin typeface="Times New Roman" pitchFamily="18" charset="0"/>
                <a:cs typeface="Times New Roman" pitchFamily="18" charset="0"/>
              </a:rPr>
              <a:t>кезден</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қалыптасады</a:t>
            </a:r>
            <a:r>
              <a:rPr lang="ru-RU" sz="2400" dirty="0" smtClean="0">
                <a:solidFill>
                  <a:srgbClr val="002060"/>
                </a:solidFill>
                <a:latin typeface="Times New Roman" pitchFamily="18" charset="0"/>
                <a:cs typeface="Times New Roman" pitchFamily="18" charset="0"/>
              </a:rPr>
              <a:t>.</a:t>
            </a:r>
          </a:p>
          <a:p>
            <a:pPr>
              <a:buFont typeface="Wingdings" pitchFamily="2" charset="2"/>
              <a:buChar char="§"/>
            </a:pPr>
            <a:r>
              <a:rPr lang="ru-RU" sz="2400" dirty="0" err="1" smtClean="0">
                <a:solidFill>
                  <a:srgbClr val="002060"/>
                </a:solidFill>
                <a:latin typeface="Times New Roman" pitchFamily="18" charset="0"/>
                <a:cs typeface="Times New Roman" pitchFamily="18" charset="0"/>
              </a:rPr>
              <a:t>Білім</a:t>
            </a:r>
            <a:r>
              <a:rPr lang="ru-RU" sz="2400" dirty="0" smtClean="0">
                <a:solidFill>
                  <a:srgbClr val="002060"/>
                </a:solidFill>
                <a:latin typeface="Times New Roman" pitchFamily="18" charset="0"/>
                <a:cs typeface="Times New Roman" pitchFamily="18" charset="0"/>
              </a:rPr>
              <a:t> беру </a:t>
            </a:r>
            <a:r>
              <a:rPr lang="ru-RU" sz="2400" dirty="0" err="1" smtClean="0">
                <a:solidFill>
                  <a:srgbClr val="002060"/>
                </a:solidFill>
                <a:latin typeface="Times New Roman" pitchFamily="18" charset="0"/>
                <a:cs typeface="Times New Roman" pitchFamily="18" charset="0"/>
              </a:rPr>
              <a:t>ісінде</a:t>
            </a:r>
            <a:r>
              <a:rPr lang="ru-RU" sz="2400" dirty="0" smtClean="0">
                <a:solidFill>
                  <a:srgbClr val="002060"/>
                </a:solidFill>
                <a:latin typeface="Times New Roman" pitchFamily="18" charset="0"/>
                <a:cs typeface="Times New Roman" pitchFamily="18" charset="0"/>
              </a:rPr>
              <a:t> 4К </a:t>
            </a:r>
            <a:r>
              <a:rPr lang="ru-RU" sz="2400" dirty="0" err="1" smtClean="0">
                <a:solidFill>
                  <a:srgbClr val="002060"/>
                </a:solidFill>
                <a:latin typeface="Times New Roman" pitchFamily="18" charset="0"/>
                <a:cs typeface="Times New Roman" pitchFamily="18" charset="0"/>
              </a:rPr>
              <a:t>моделіне</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креативтілікті</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сыни</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ойлауды</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коммуникативтілікті</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дамытуға және командада</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жұмыс істей</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білуге</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басты</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назар</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аударылуда</a:t>
            </a:r>
            <a:r>
              <a:rPr lang="ru-RU" sz="2400" dirty="0" smtClean="0">
                <a:solidFill>
                  <a:srgbClr val="002060"/>
                </a:solidFill>
                <a:latin typeface="Times New Roman" pitchFamily="18" charset="0"/>
                <a:cs typeface="Times New Roman" pitchFamily="18" charset="0"/>
              </a:rPr>
              <a:t>.</a:t>
            </a:r>
          </a:p>
          <a:p>
            <a:pPr>
              <a:buFont typeface="Wingdings" pitchFamily="2" charset="2"/>
              <a:buChar char="§"/>
            </a:pPr>
            <a:r>
              <a:rPr lang="ru-RU" sz="2400" dirty="0" err="1" smtClean="0">
                <a:solidFill>
                  <a:srgbClr val="002060"/>
                </a:solidFill>
                <a:latin typeface="Times New Roman" pitchFamily="18" charset="0"/>
                <a:cs typeface="Times New Roman" pitchFamily="18" charset="0"/>
              </a:rPr>
              <a:t>Бұл салада</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біліктілік</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талаптарын</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оқыту әдісін, тәрбиешілердің және балабақшадағы басқа </a:t>
            </a:r>
            <a:r>
              <a:rPr lang="ru-RU" sz="2400" dirty="0" smtClean="0">
                <a:solidFill>
                  <a:srgbClr val="002060"/>
                </a:solidFill>
                <a:latin typeface="Times New Roman" pitchFamily="18" charset="0"/>
                <a:cs typeface="Times New Roman" pitchFamily="18" charset="0"/>
              </a:rPr>
              <a:t>да </a:t>
            </a:r>
            <a:r>
              <a:rPr lang="ru-RU" sz="2400" dirty="0" err="1" smtClean="0">
                <a:solidFill>
                  <a:srgbClr val="002060"/>
                </a:solidFill>
                <a:latin typeface="Times New Roman" pitchFamily="18" charset="0"/>
                <a:cs typeface="Times New Roman" pitchFamily="18" charset="0"/>
              </a:rPr>
              <a:t>қызметкерлердің еңбегіне ақы төлеу жүйесін қайта қарау қажет</a:t>
            </a:r>
            <a:r>
              <a:rPr lang="ru-RU" sz="2400" dirty="0" smtClean="0">
                <a:solidFill>
                  <a:srgbClr val="002060"/>
                </a:solidFill>
                <a:latin typeface="Times New Roman" pitchFamily="18" charset="0"/>
                <a:cs typeface="Times New Roman" pitchFamily="18" charset="0"/>
              </a:rPr>
              <a:t>.</a:t>
            </a:r>
          </a:p>
          <a:p>
            <a:pPr>
              <a:buFont typeface="Wingdings" pitchFamily="2" charset="2"/>
              <a:buChar char="§"/>
            </a:pPr>
            <a:r>
              <a:rPr lang="ru-RU" sz="2400" dirty="0" err="1" smtClean="0">
                <a:solidFill>
                  <a:srgbClr val="002060"/>
                </a:solidFill>
                <a:latin typeface="Times New Roman" pitchFamily="18" charset="0"/>
                <a:cs typeface="Times New Roman" pitchFamily="18" charset="0"/>
              </a:rPr>
              <a:t>Білім</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және ғылым министрлігі</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әкімдіктермен бірлесіп</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биыл</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тиісті</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Жол</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картасын</a:t>
            </a:r>
            <a:r>
              <a:rPr lang="ru-RU" sz="2400" dirty="0" smtClean="0">
                <a:solidFill>
                  <a:srgbClr val="002060"/>
                </a:solidFill>
                <a:latin typeface="Times New Roman" pitchFamily="18" charset="0"/>
                <a:cs typeface="Times New Roman" pitchFamily="18" charset="0"/>
              </a:rPr>
              <a:t>» </a:t>
            </a:r>
            <a:r>
              <a:rPr lang="ru-RU" sz="2400" dirty="0" err="1" smtClean="0">
                <a:solidFill>
                  <a:srgbClr val="002060"/>
                </a:solidFill>
                <a:latin typeface="Times New Roman" pitchFamily="18" charset="0"/>
                <a:cs typeface="Times New Roman" pitchFamily="18" charset="0"/>
              </a:rPr>
              <a:t>әзірлеуі керек</a:t>
            </a:r>
            <a:r>
              <a:rPr lang="ru-RU" sz="2400" dirty="0" smtClean="0">
                <a:latin typeface="Times New Roman" pitchFamily="18" charset="0"/>
                <a:cs typeface="Times New Roman" pitchFamily="18" charset="0"/>
              </a:rPr>
              <a:t>.</a:t>
            </a:r>
          </a:p>
          <a:p>
            <a:endParaRPr lang="ru-RU"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60648"/>
            <a:ext cx="9144000" cy="6597352"/>
          </a:xfrm>
        </p:spPr>
        <p:txBody>
          <a:bodyPr>
            <a:normAutofit fontScale="40000" lnSpcReduction="20000"/>
          </a:bodyPr>
          <a:lstStyle/>
          <a:p>
            <a:pPr>
              <a:buNone/>
            </a:pPr>
            <a:r>
              <a:rPr lang="ru-RU" sz="7000" b="1" dirty="0" smtClean="0">
                <a:latin typeface="Times New Roman" pitchFamily="18" charset="0"/>
                <a:cs typeface="Times New Roman" pitchFamily="18" charset="0"/>
              </a:rPr>
              <a:t>ҮШІНШІ. Орта </a:t>
            </a:r>
            <a:r>
              <a:rPr lang="ru-RU" sz="7000" b="1" dirty="0" err="1" smtClean="0">
                <a:latin typeface="Times New Roman" pitchFamily="18" charset="0"/>
                <a:cs typeface="Times New Roman" pitchFamily="18" charset="0"/>
              </a:rPr>
              <a:t>білім</a:t>
            </a:r>
            <a:r>
              <a:rPr lang="ru-RU" sz="7000" b="1" dirty="0" smtClean="0">
                <a:latin typeface="Times New Roman" pitchFamily="18" charset="0"/>
                <a:cs typeface="Times New Roman" pitchFamily="18" charset="0"/>
              </a:rPr>
              <a:t> беру </a:t>
            </a:r>
            <a:r>
              <a:rPr lang="ru-RU" sz="7000" b="1" dirty="0" err="1" smtClean="0">
                <a:latin typeface="Times New Roman" pitchFamily="18" charset="0"/>
                <a:cs typeface="Times New Roman" pitchFamily="18" charset="0"/>
              </a:rPr>
              <a:t>жүйесінде негізгі</a:t>
            </a:r>
            <a:r>
              <a:rPr lang="ru-RU" sz="7000" b="1" dirty="0" smtClean="0">
                <a:latin typeface="Times New Roman" pitchFamily="18" charset="0"/>
                <a:cs typeface="Times New Roman" pitchFamily="18" charset="0"/>
              </a:rPr>
              <a:t> </a:t>
            </a:r>
            <a:r>
              <a:rPr lang="ru-RU" sz="7000" b="1" dirty="0" err="1" smtClean="0">
                <a:latin typeface="Times New Roman" pitchFamily="18" charset="0"/>
                <a:cs typeface="Times New Roman" pitchFamily="18" charset="0"/>
              </a:rPr>
              <a:t>тәсілдер белгіленген</a:t>
            </a:r>
            <a:r>
              <a:rPr lang="ru-RU" sz="7000" b="1" dirty="0" smtClean="0">
                <a:latin typeface="Times New Roman" pitchFamily="18" charset="0"/>
                <a:cs typeface="Times New Roman" pitchFamily="18" charset="0"/>
              </a:rPr>
              <a:t>, </a:t>
            </a:r>
            <a:r>
              <a:rPr lang="ru-RU" sz="7000" b="1" dirty="0" err="1" smtClean="0">
                <a:latin typeface="Times New Roman" pitchFamily="18" charset="0"/>
                <a:cs typeface="Times New Roman" pitchFamily="18" charset="0"/>
              </a:rPr>
              <a:t>қазіргі кезеңде солардың орындалуына</a:t>
            </a:r>
            <a:r>
              <a:rPr lang="ru-RU" sz="7000" b="1" dirty="0" smtClean="0">
                <a:latin typeface="Times New Roman" pitchFamily="18" charset="0"/>
                <a:cs typeface="Times New Roman" pitchFamily="18" charset="0"/>
              </a:rPr>
              <a:t> баса </a:t>
            </a:r>
            <a:r>
              <a:rPr lang="ru-RU" sz="7000" b="1" dirty="0" err="1" smtClean="0">
                <a:latin typeface="Times New Roman" pitchFamily="18" charset="0"/>
                <a:cs typeface="Times New Roman" pitchFamily="18" charset="0"/>
              </a:rPr>
              <a:t>назар</a:t>
            </a:r>
            <a:r>
              <a:rPr lang="ru-RU" sz="7000" b="1" dirty="0" smtClean="0">
                <a:latin typeface="Times New Roman" pitchFamily="18" charset="0"/>
                <a:cs typeface="Times New Roman" pitchFamily="18" charset="0"/>
              </a:rPr>
              <a:t> </a:t>
            </a:r>
            <a:r>
              <a:rPr lang="ru-RU" sz="7000" b="1" dirty="0" err="1" smtClean="0">
                <a:latin typeface="Times New Roman" pitchFamily="18" charset="0"/>
                <a:cs typeface="Times New Roman" pitchFamily="18" charset="0"/>
              </a:rPr>
              <a:t>аударған жөн</a:t>
            </a:r>
            <a:r>
              <a:rPr lang="ru-RU" sz="7000" b="1" dirty="0" smtClean="0">
                <a:latin typeface="Times New Roman" pitchFamily="18" charset="0"/>
                <a:cs typeface="Times New Roman" pitchFamily="18" charset="0"/>
              </a:rPr>
              <a:t>.</a:t>
            </a:r>
          </a:p>
          <a:p>
            <a:r>
              <a:rPr lang="ru-RU" sz="5100" dirty="0" smtClean="0">
                <a:latin typeface="Times New Roman" pitchFamily="18" charset="0"/>
                <a:cs typeface="Times New Roman" pitchFamily="18" charset="0"/>
              </a:rPr>
              <a:t>Назарбаев </a:t>
            </a:r>
            <a:r>
              <a:rPr lang="ru-RU" sz="5100" dirty="0" err="1" smtClean="0">
                <a:latin typeface="Times New Roman" pitchFamily="18" charset="0"/>
                <a:cs typeface="Times New Roman" pitchFamily="18" charset="0"/>
              </a:rPr>
              <a:t>зияткерлік</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мектептерінің оқыту жүйесі </a:t>
            </a:r>
            <a:r>
              <a:rPr lang="ru-RU" sz="5100" dirty="0" smtClean="0">
                <a:latin typeface="Times New Roman" pitchFamily="18" charset="0"/>
                <a:cs typeface="Times New Roman" pitchFamily="18" charset="0"/>
              </a:rPr>
              <a:t>мен </a:t>
            </a:r>
            <a:r>
              <a:rPr lang="ru-RU" sz="5100" dirty="0" err="1" smtClean="0">
                <a:latin typeface="Times New Roman" pitchFamily="18" charset="0"/>
                <a:cs typeface="Times New Roman" pitchFamily="18" charset="0"/>
              </a:rPr>
              <a:t>әдістемесі мемлекеттік</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мектептер</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үшін бірыңғай </a:t>
            </a:r>
            <a:r>
              <a:rPr lang="ru-RU" sz="5100" dirty="0" smtClean="0">
                <a:latin typeface="Times New Roman" pitchFamily="18" charset="0"/>
                <a:cs typeface="Times New Roman" pitchFamily="18" charset="0"/>
              </a:rPr>
              <a:t>стандарт </a:t>
            </a:r>
            <a:r>
              <a:rPr lang="ru-RU" sz="5100" dirty="0" err="1" smtClean="0">
                <a:latin typeface="Times New Roman" pitchFamily="18" charset="0"/>
                <a:cs typeface="Times New Roman" pitchFamily="18" charset="0"/>
              </a:rPr>
              <a:t>болуға тиіс</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Бұл мектеп</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білімін</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реформалаудың қорытынды кезеңі болады</a:t>
            </a:r>
            <a:r>
              <a:rPr lang="ru-RU" sz="5100" dirty="0" smtClean="0">
                <a:latin typeface="Times New Roman" pitchFamily="18" charset="0"/>
                <a:cs typeface="Times New Roman" pitchFamily="18" charset="0"/>
              </a:rPr>
              <a:t>.</a:t>
            </a:r>
          </a:p>
          <a:p>
            <a:r>
              <a:rPr lang="ru-RU" sz="5100" dirty="0" err="1" smtClean="0">
                <a:latin typeface="Times New Roman" pitchFamily="18" charset="0"/>
                <a:cs typeface="Times New Roman" pitchFamily="18" charset="0"/>
              </a:rPr>
              <a:t>Білім</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сапасын</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бағалау жүйесі халықаралық стандарттарға негізделуге</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тиіс</a:t>
            </a:r>
            <a:r>
              <a:rPr lang="ru-RU" sz="5100" dirty="0" smtClean="0">
                <a:latin typeface="Times New Roman" pitchFamily="18" charset="0"/>
                <a:cs typeface="Times New Roman" pitchFamily="18" charset="0"/>
              </a:rPr>
              <a:t>.</a:t>
            </a:r>
          </a:p>
          <a:p>
            <a:r>
              <a:rPr lang="ru-RU" sz="5100" dirty="0" smtClean="0">
                <a:latin typeface="Times New Roman" pitchFamily="18" charset="0"/>
                <a:cs typeface="Times New Roman" pitchFamily="18" charset="0"/>
              </a:rPr>
              <a:t>Орта </a:t>
            </a:r>
            <a:r>
              <a:rPr lang="ru-RU" sz="5100" dirty="0" err="1" smtClean="0">
                <a:latin typeface="Times New Roman" pitchFamily="18" charset="0"/>
                <a:cs typeface="Times New Roman" pitchFamily="18" charset="0"/>
              </a:rPr>
              <a:t>мектептердің өзінде балаларды</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мейлінше</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сұранысқа ие</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мамандықтарға бейімдеп</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кәсіби </a:t>
            </a:r>
            <a:r>
              <a:rPr lang="ru-RU" sz="5100" dirty="0" smtClean="0">
                <a:latin typeface="Times New Roman" pitchFamily="18" charset="0"/>
                <a:cs typeface="Times New Roman" pitchFamily="18" charset="0"/>
              </a:rPr>
              <a:t>диагностика </a:t>
            </a:r>
            <a:r>
              <a:rPr lang="ru-RU" sz="5100" dirty="0" err="1" smtClean="0">
                <a:latin typeface="Times New Roman" pitchFamily="18" charset="0"/>
                <a:cs typeface="Times New Roman" pitchFamily="18" charset="0"/>
              </a:rPr>
              <a:t>жүргізу маңызды</a:t>
            </a:r>
            <a:r>
              <a:rPr lang="ru-RU" sz="5100" dirty="0" smtClean="0">
                <a:latin typeface="Times New Roman" pitchFamily="18" charset="0"/>
                <a:cs typeface="Times New Roman" pitchFamily="18" charset="0"/>
              </a:rPr>
              <a:t>.</a:t>
            </a:r>
          </a:p>
          <a:p>
            <a:r>
              <a:rPr lang="ru-RU" sz="5100" dirty="0" err="1" smtClean="0">
                <a:latin typeface="Times New Roman" pitchFamily="18" charset="0"/>
                <a:cs typeface="Times New Roman" pitchFamily="18" charset="0"/>
              </a:rPr>
              <a:t>Бұл оқытудың жеке</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бағдарын жасауға және оқушы </a:t>
            </a:r>
            <a:r>
              <a:rPr lang="ru-RU" sz="5100" dirty="0" smtClean="0">
                <a:latin typeface="Times New Roman" pitchFamily="18" charset="0"/>
                <a:cs typeface="Times New Roman" pitchFamily="18" charset="0"/>
              </a:rPr>
              <a:t>мен </a:t>
            </a:r>
            <a:r>
              <a:rPr lang="ru-RU" sz="5100" dirty="0" err="1" smtClean="0">
                <a:latin typeface="Times New Roman" pitchFamily="18" charset="0"/>
                <a:cs typeface="Times New Roman" pitchFamily="18" charset="0"/>
              </a:rPr>
              <a:t>мұғалімнің оқу жүктемесін азайтуға мүмкіндік береді</a:t>
            </a:r>
            <a:r>
              <a:rPr lang="ru-RU" sz="5100" dirty="0" smtClean="0">
                <a:latin typeface="Times New Roman" pitchFamily="18" charset="0"/>
                <a:cs typeface="Times New Roman" pitchFamily="18" charset="0"/>
              </a:rPr>
              <a:t>.</a:t>
            </a:r>
          </a:p>
          <a:p>
            <a:r>
              <a:rPr lang="ru-RU" sz="5100" dirty="0" err="1" smtClean="0">
                <a:latin typeface="Times New Roman" pitchFamily="18" charset="0"/>
                <a:cs typeface="Times New Roman" pitchFamily="18" charset="0"/>
              </a:rPr>
              <a:t>Балалар</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қауіпсіздігінің маңыздылығын ескеріп</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бүкіл мектептер</a:t>
            </a:r>
            <a:r>
              <a:rPr lang="ru-RU" sz="5100" dirty="0" smtClean="0">
                <a:latin typeface="Times New Roman" pitchFamily="18" charset="0"/>
                <a:cs typeface="Times New Roman" pitchFamily="18" charset="0"/>
              </a:rPr>
              <a:t> мен </a:t>
            </a:r>
            <a:r>
              <a:rPr lang="ru-RU" sz="5100" dirty="0" err="1" smtClean="0">
                <a:latin typeface="Times New Roman" pitchFamily="18" charset="0"/>
                <a:cs typeface="Times New Roman" pitchFamily="18" charset="0"/>
              </a:rPr>
              <a:t>балабақшаларды бейнебақылау жүйесімен қамтамасыз етуді</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мектеп</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психологтарының жұмысын күшейтуді және басқа </a:t>
            </a:r>
            <a:r>
              <a:rPr lang="ru-RU" sz="5100" dirty="0" smtClean="0">
                <a:latin typeface="Times New Roman" pitchFamily="18" charset="0"/>
                <a:cs typeface="Times New Roman" pitchFamily="18" charset="0"/>
              </a:rPr>
              <a:t>да </a:t>
            </a:r>
            <a:r>
              <a:rPr lang="ru-RU" sz="5100" dirty="0" err="1" smtClean="0">
                <a:latin typeface="Times New Roman" pitchFamily="18" charset="0"/>
                <a:cs typeface="Times New Roman" pitchFamily="18" charset="0"/>
              </a:rPr>
              <a:t>дәйекті шараларды</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жүзеге асыруды</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тапсырамын</a:t>
            </a:r>
            <a:r>
              <a:rPr lang="ru-RU" sz="5100" dirty="0" smtClean="0">
                <a:latin typeface="Times New Roman" pitchFamily="18" charset="0"/>
                <a:cs typeface="Times New Roman" pitchFamily="18" charset="0"/>
              </a:rPr>
              <a:t>.</a:t>
            </a:r>
          </a:p>
          <a:p>
            <a:r>
              <a:rPr lang="ru-RU" sz="5100" dirty="0" err="1" smtClean="0">
                <a:latin typeface="Times New Roman" pitchFamily="18" charset="0"/>
                <a:cs typeface="Times New Roman" pitchFamily="18" charset="0"/>
              </a:rPr>
              <a:t>Білім</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алудың қолжетімділігін арттыру</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мақсатымен оқушыларға орын</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жетіспейтіні</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мектептердің үш ауысымда</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оқыту және апат</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жағдайында </a:t>
            </a:r>
            <a:r>
              <a:rPr lang="ru-RU" sz="5100" dirty="0" smtClean="0">
                <a:latin typeface="Times New Roman" pitchFamily="18" charset="0"/>
                <a:cs typeface="Times New Roman" pitchFamily="18" charset="0"/>
              </a:rPr>
              <a:t>болу </a:t>
            </a:r>
            <a:r>
              <a:rPr lang="ru-RU" sz="5100" dirty="0" err="1" smtClean="0">
                <a:latin typeface="Times New Roman" pitchFamily="18" charset="0"/>
                <a:cs typeface="Times New Roman" pitchFamily="18" charset="0"/>
              </a:rPr>
              <a:t>проблемалары</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мейлінше</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сезіліп</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отырған өңірлер үшін Үкіметке </a:t>
            </a:r>
            <a:r>
              <a:rPr lang="ru-RU" sz="5100" dirty="0" smtClean="0">
                <a:latin typeface="Times New Roman" pitchFamily="18" charset="0"/>
                <a:cs typeface="Times New Roman" pitchFamily="18" charset="0"/>
              </a:rPr>
              <a:t>2019-2021 </a:t>
            </a:r>
            <a:r>
              <a:rPr lang="ru-RU" sz="5100" dirty="0" err="1" smtClean="0">
                <a:latin typeface="Times New Roman" pitchFamily="18" charset="0"/>
                <a:cs typeface="Times New Roman" pitchFamily="18" charset="0"/>
              </a:rPr>
              <a:t>жылдарға арналған бюджеттен</a:t>
            </a:r>
            <a:r>
              <a:rPr lang="ru-RU" sz="5100" dirty="0" smtClean="0">
                <a:latin typeface="Times New Roman" pitchFamily="18" charset="0"/>
                <a:cs typeface="Times New Roman" pitchFamily="18" charset="0"/>
              </a:rPr>
              <a:t> </a:t>
            </a:r>
            <a:r>
              <a:rPr lang="ru-RU" sz="5100" dirty="0" err="1" smtClean="0">
                <a:latin typeface="Times New Roman" pitchFamily="18" charset="0"/>
                <a:cs typeface="Times New Roman" pitchFamily="18" charset="0"/>
              </a:rPr>
              <a:t>қосымша </a:t>
            </a:r>
            <a:r>
              <a:rPr lang="ru-RU" sz="5100" dirty="0" smtClean="0">
                <a:latin typeface="Times New Roman" pitchFamily="18" charset="0"/>
                <a:cs typeface="Times New Roman" pitchFamily="18" charset="0"/>
              </a:rPr>
              <a:t>50 миллиард </a:t>
            </a:r>
            <a:r>
              <a:rPr lang="ru-RU" sz="5100" dirty="0" err="1" smtClean="0">
                <a:latin typeface="Times New Roman" pitchFamily="18" charset="0"/>
                <a:cs typeface="Times New Roman" pitchFamily="18" charset="0"/>
              </a:rPr>
              <a:t>теңге қарастыруды тапсырамын</a:t>
            </a:r>
            <a:r>
              <a:rPr lang="ru-RU" sz="5100" dirty="0" smtClean="0">
                <a:latin typeface="Times New Roman" pitchFamily="18" charset="0"/>
                <a:cs typeface="Times New Roman" pitchFamily="18" charset="0"/>
              </a:rPr>
              <a:t>.</a:t>
            </a:r>
          </a:p>
          <a:p>
            <a:endParaRPr lang="ru-RU" sz="3800" dirty="0" smtClean="0"/>
          </a:p>
          <a:p>
            <a:endParaRPr lang="ru-RU"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052736"/>
            <a:ext cx="8229600" cy="6264696"/>
          </a:xfrm>
        </p:spPr>
        <p:txBody>
          <a:bodyPr>
            <a:normAutofit/>
          </a:bodyPr>
          <a:lstStyle/>
          <a:p>
            <a:r>
              <a:rPr lang="ru-RU" sz="3200" b="1" dirty="0" smtClean="0">
                <a:latin typeface="Times New Roman" pitchFamily="18" charset="0"/>
                <a:cs typeface="Times New Roman" pitchFamily="18" charset="0"/>
              </a:rPr>
              <a:t>ТӨРТІНШІ. </a:t>
            </a:r>
            <a:r>
              <a:rPr lang="ru-RU" sz="3200" b="1" dirty="0" err="1" smtClean="0">
                <a:latin typeface="Times New Roman" pitchFamily="18" charset="0"/>
                <a:cs typeface="Times New Roman" pitchFamily="18" charset="0"/>
              </a:rPr>
              <a:t>Келесі</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жылы</a:t>
            </a:r>
            <a:r>
              <a:rPr lang="ru-RU" sz="3200" b="1" dirty="0" smtClean="0">
                <a:latin typeface="Times New Roman" pitchFamily="18" charset="0"/>
                <a:cs typeface="Times New Roman" pitchFamily="18" charset="0"/>
              </a:rPr>
              <a:t> «Педагог </a:t>
            </a:r>
            <a:r>
              <a:rPr lang="ru-RU" sz="3200" b="1" dirty="0" err="1" smtClean="0">
                <a:latin typeface="Times New Roman" pitchFamily="18" charset="0"/>
                <a:cs typeface="Times New Roman" pitchFamily="18" charset="0"/>
              </a:rPr>
              <a:t>мәртебесі туралы</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заңды әзірлеп</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қабылдау қажет деп</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санаймын</a:t>
            </a:r>
            <a:r>
              <a:rPr lang="ru-RU" sz="3200" b="1" dirty="0" smtClean="0">
                <a:latin typeface="Times New Roman" pitchFamily="18" charset="0"/>
                <a:cs typeface="Times New Roman" pitchFamily="18" charset="0"/>
              </a:rPr>
              <a:t>.</a:t>
            </a:r>
          </a:p>
          <a:p>
            <a:r>
              <a:rPr lang="ru-RU" sz="3200" dirty="0" err="1" smtClean="0">
                <a:latin typeface="Times New Roman" pitchFamily="18" charset="0"/>
                <a:cs typeface="Times New Roman" pitchFamily="18" charset="0"/>
              </a:rPr>
              <a:t>Бұл құжат мұғалімдер </a:t>
            </a:r>
            <a:r>
              <a:rPr lang="ru-RU" sz="3200" dirty="0" smtClean="0">
                <a:latin typeface="Times New Roman" pitchFamily="18" charset="0"/>
                <a:cs typeface="Times New Roman" pitchFamily="18" charset="0"/>
              </a:rPr>
              <a:t>мен </a:t>
            </a:r>
            <a:r>
              <a:rPr lang="ru-RU" sz="3200" dirty="0" err="1" smtClean="0">
                <a:latin typeface="Times New Roman" pitchFamily="18" charset="0"/>
                <a:cs typeface="Times New Roman" pitchFamily="18" charset="0"/>
              </a:rPr>
              <a:t>мектепке</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дейінгі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мекемелер</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қызметкерлері үшін барлық игілікті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қарастырып</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жүктемені азайтуға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жөнсіз тексерістер</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мен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міндеттен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тыс</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функциялардан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арашалауға тиіс</a:t>
            </a:r>
            <a:r>
              <a:rPr lang="ru-RU" sz="3200" dirty="0" smtClean="0">
                <a:latin typeface="Times New Roman" pitchFamily="18" charset="0"/>
                <a:cs typeface="Times New Roman" pitchFamily="18" charset="0"/>
              </a:rPr>
              <a:t>.</a:t>
            </a:r>
          </a:p>
          <a:p>
            <a:endParaRPr lang="ru-RU" dirty="0" smtClean="0"/>
          </a:p>
          <a:p>
            <a:endParaRPr lang="ru-RU"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408712"/>
          </a:xfrm>
        </p:spPr>
        <p:txBody>
          <a:bodyPr>
            <a:normAutofit fontScale="40000" lnSpcReduction="20000"/>
          </a:bodyPr>
          <a:lstStyle/>
          <a:p>
            <a:pPr>
              <a:buNone/>
            </a:pPr>
            <a:r>
              <a:rPr lang="ru-RU" sz="6000" b="1" dirty="0" smtClean="0">
                <a:solidFill>
                  <a:srgbClr val="002060"/>
                </a:solidFill>
                <a:latin typeface="Times New Roman" panose="02020603050405020304" pitchFamily="18" charset="0"/>
                <a:cs typeface="Times New Roman" pitchFamily="18" charset="0"/>
              </a:rPr>
              <a:t>     БЕСІНШІ. </a:t>
            </a:r>
            <a:r>
              <a:rPr lang="ru-RU" sz="6000" b="1" dirty="0" err="1" smtClean="0">
                <a:solidFill>
                  <a:srgbClr val="002060"/>
                </a:solidFill>
                <a:latin typeface="Times New Roman" pitchFamily="18" charset="0"/>
                <a:cs typeface="Times New Roman" pitchFamily="18" charset="0"/>
              </a:rPr>
              <a:t>Жоғары білім</a:t>
            </a:r>
            <a:r>
              <a:rPr lang="ru-RU" sz="6000" b="1" dirty="0" smtClean="0">
                <a:solidFill>
                  <a:srgbClr val="002060"/>
                </a:solidFill>
                <a:latin typeface="Times New Roman" pitchFamily="18" charset="0"/>
                <a:cs typeface="Times New Roman" pitchFamily="18" charset="0"/>
              </a:rPr>
              <a:t> беру </a:t>
            </a:r>
            <a:r>
              <a:rPr lang="ru-RU" sz="6000" b="1" dirty="0" err="1" smtClean="0">
                <a:solidFill>
                  <a:srgbClr val="002060"/>
                </a:solidFill>
                <a:latin typeface="Times New Roman" pitchFamily="18" charset="0"/>
                <a:cs typeface="Times New Roman" pitchFamily="18" charset="0"/>
              </a:rPr>
              <a:t>ісінде</a:t>
            </a:r>
            <a:r>
              <a:rPr lang="ru-RU" sz="6000" b="1" dirty="0" smtClean="0">
                <a:solidFill>
                  <a:srgbClr val="002060"/>
                </a:solidFill>
                <a:latin typeface="Times New Roman" pitchFamily="18" charset="0"/>
                <a:cs typeface="Times New Roman" pitchFamily="18" charset="0"/>
              </a:rPr>
              <a:t> </a:t>
            </a:r>
            <a:r>
              <a:rPr lang="ru-RU" sz="6000" b="1" dirty="0" err="1" smtClean="0">
                <a:solidFill>
                  <a:srgbClr val="002060"/>
                </a:solidFill>
                <a:latin typeface="Times New Roman" pitchFamily="18" charset="0"/>
                <a:cs typeface="Times New Roman" pitchFamily="18" charset="0"/>
              </a:rPr>
              <a:t>оқу орындарының маман</a:t>
            </a:r>
            <a:r>
              <a:rPr lang="ru-RU" sz="6000" b="1" dirty="0" smtClean="0">
                <a:solidFill>
                  <a:srgbClr val="002060"/>
                </a:solidFill>
                <a:latin typeface="Times New Roman" pitchFamily="18" charset="0"/>
                <a:cs typeface="Times New Roman" pitchFamily="18" charset="0"/>
              </a:rPr>
              <a:t> </a:t>
            </a:r>
            <a:r>
              <a:rPr lang="ru-RU" sz="6000" b="1" dirty="0" err="1" smtClean="0">
                <a:solidFill>
                  <a:srgbClr val="002060"/>
                </a:solidFill>
                <a:latin typeface="Times New Roman" pitchFamily="18" charset="0"/>
                <a:cs typeface="Times New Roman" pitchFamily="18" charset="0"/>
              </a:rPr>
              <a:t>дайындау</a:t>
            </a:r>
            <a:r>
              <a:rPr lang="ru-RU" sz="6000" b="1" dirty="0" smtClean="0">
                <a:solidFill>
                  <a:srgbClr val="002060"/>
                </a:solidFill>
                <a:latin typeface="Times New Roman" pitchFamily="18" charset="0"/>
                <a:cs typeface="Times New Roman" pitchFamily="18" charset="0"/>
              </a:rPr>
              <a:t> </a:t>
            </a:r>
            <a:r>
              <a:rPr lang="ru-RU" sz="6000" b="1" dirty="0" err="1" smtClean="0">
                <a:solidFill>
                  <a:srgbClr val="002060"/>
                </a:solidFill>
                <a:latin typeface="Times New Roman" pitchFamily="18" charset="0"/>
                <a:cs typeface="Times New Roman" pitchFamily="18" charset="0"/>
              </a:rPr>
              <a:t>сапасына</a:t>
            </a:r>
            <a:r>
              <a:rPr lang="ru-RU" sz="6000" b="1" dirty="0" smtClean="0">
                <a:solidFill>
                  <a:srgbClr val="002060"/>
                </a:solidFill>
                <a:latin typeface="Times New Roman" pitchFamily="18" charset="0"/>
                <a:cs typeface="Times New Roman" pitchFamily="18" charset="0"/>
              </a:rPr>
              <a:t> </a:t>
            </a:r>
            <a:r>
              <a:rPr lang="ru-RU" sz="6000" b="1" dirty="0" err="1" smtClean="0">
                <a:solidFill>
                  <a:srgbClr val="002060"/>
                </a:solidFill>
                <a:latin typeface="Times New Roman" pitchFamily="18" charset="0"/>
                <a:cs typeface="Times New Roman" pitchFamily="18" charset="0"/>
              </a:rPr>
              <a:t>қатысты талаптар</a:t>
            </a:r>
            <a:r>
              <a:rPr lang="ru-RU" sz="6000" b="1" dirty="0" smtClean="0">
                <a:solidFill>
                  <a:srgbClr val="002060"/>
                </a:solidFill>
                <a:latin typeface="Times New Roman" pitchFamily="18" charset="0"/>
                <a:cs typeface="Times New Roman" pitchFamily="18" charset="0"/>
              </a:rPr>
              <a:t> </a:t>
            </a:r>
            <a:r>
              <a:rPr lang="ru-RU" sz="6000" b="1" dirty="0" err="1" smtClean="0">
                <a:solidFill>
                  <a:srgbClr val="002060"/>
                </a:solidFill>
                <a:latin typeface="Times New Roman" pitchFamily="18" charset="0"/>
                <a:cs typeface="Times New Roman" pitchFamily="18" charset="0"/>
              </a:rPr>
              <a:t>күшейтіледі</a:t>
            </a:r>
            <a:r>
              <a:rPr lang="ru-RU" sz="6000" b="1" dirty="0" smtClean="0">
                <a:solidFill>
                  <a:srgbClr val="002060"/>
                </a:solidFill>
                <a:latin typeface="Times New Roman" pitchFamily="18" charset="0"/>
                <a:cs typeface="Times New Roman" pitchFamily="18" charset="0"/>
              </a:rPr>
              <a:t>.</a:t>
            </a:r>
          </a:p>
          <a:p>
            <a:r>
              <a:rPr lang="ru-RU" sz="6000" dirty="0" err="1" smtClean="0">
                <a:solidFill>
                  <a:srgbClr val="002060"/>
                </a:solidFill>
                <a:latin typeface="Times New Roman" pitchFamily="18" charset="0"/>
                <a:cs typeface="Times New Roman" pitchFamily="18" charset="0"/>
              </a:rPr>
              <a:t>Біз</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гранттардың санын</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көбейттік, енді</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жауапкершіліктің кезеңі келді</a:t>
            </a:r>
            <a:r>
              <a:rPr lang="ru-RU" sz="6000" dirty="0" smtClean="0">
                <a:solidFill>
                  <a:srgbClr val="002060"/>
                </a:solidFill>
                <a:latin typeface="Times New Roman" pitchFamily="18" charset="0"/>
                <a:cs typeface="Times New Roman" pitchFamily="18" charset="0"/>
              </a:rPr>
              <a:t>.</a:t>
            </a:r>
          </a:p>
          <a:p>
            <a:r>
              <a:rPr lang="ru-RU" sz="6000" dirty="0" err="1" smtClean="0">
                <a:solidFill>
                  <a:srgbClr val="002060"/>
                </a:solidFill>
                <a:latin typeface="Times New Roman" pitchFamily="18" charset="0"/>
                <a:cs typeface="Times New Roman" pitchFamily="18" charset="0"/>
              </a:rPr>
              <a:t>Жоғары оқу орнының табыстылығын бағалаудың басты</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критерийі</a:t>
            </a:r>
            <a:r>
              <a:rPr lang="ru-RU" sz="6000" dirty="0" smtClean="0">
                <a:solidFill>
                  <a:srgbClr val="002060"/>
                </a:solidFill>
                <a:latin typeface="Times New Roman" pitchFamily="18" charset="0"/>
                <a:cs typeface="Times New Roman" pitchFamily="18" charset="0"/>
              </a:rPr>
              <a:t> – </a:t>
            </a:r>
            <a:r>
              <a:rPr lang="ru-RU" sz="6000" dirty="0" err="1" smtClean="0">
                <a:solidFill>
                  <a:srgbClr val="002060"/>
                </a:solidFill>
                <a:latin typeface="Times New Roman" pitchFamily="18" charset="0"/>
                <a:cs typeface="Times New Roman" pitchFamily="18" charset="0"/>
              </a:rPr>
              <a:t>оқу бітірген</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студенттердің жұмыспен қамтылуы, жалақысы жоғары жұмысқа орналасуы</a:t>
            </a:r>
            <a:r>
              <a:rPr lang="ru-RU" sz="6000" dirty="0" smtClean="0">
                <a:solidFill>
                  <a:srgbClr val="002060"/>
                </a:solidFill>
                <a:latin typeface="Times New Roman" pitchFamily="18" charset="0"/>
                <a:cs typeface="Times New Roman" pitchFamily="18" charset="0"/>
              </a:rPr>
              <a:t>.</a:t>
            </a:r>
          </a:p>
          <a:p>
            <a:r>
              <a:rPr lang="ru-RU" sz="6000" dirty="0" err="1" smtClean="0">
                <a:solidFill>
                  <a:srgbClr val="002060"/>
                </a:solidFill>
                <a:latin typeface="Times New Roman" pitchFamily="18" charset="0"/>
                <a:cs typeface="Times New Roman" pitchFamily="18" charset="0"/>
              </a:rPr>
              <a:t>Жоғары оқу орындарын</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ірілендіру</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саясатын</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жүргізу қажет.</a:t>
            </a:r>
            <a:endParaRPr lang="ru-RU" sz="6000" dirty="0" smtClean="0">
              <a:solidFill>
                <a:srgbClr val="002060"/>
              </a:solidFill>
              <a:latin typeface="Times New Roman" pitchFamily="18" charset="0"/>
              <a:cs typeface="Times New Roman" pitchFamily="18" charset="0"/>
            </a:endParaRPr>
          </a:p>
          <a:p>
            <a:r>
              <a:rPr lang="ru-RU" sz="6000" dirty="0" err="1" smtClean="0">
                <a:solidFill>
                  <a:srgbClr val="002060"/>
                </a:solidFill>
                <a:latin typeface="Times New Roman" pitchFamily="18" charset="0"/>
                <a:cs typeface="Times New Roman" pitchFamily="18" charset="0"/>
              </a:rPr>
              <a:t>Нарықта жоғары сапалы</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білім</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беруді</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қамтамасыз ететіндері</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ғана қалуға тиіс</a:t>
            </a:r>
            <a:r>
              <a:rPr lang="ru-RU" sz="6000" dirty="0" smtClean="0">
                <a:solidFill>
                  <a:srgbClr val="002060"/>
                </a:solidFill>
                <a:latin typeface="Times New Roman" pitchFamily="18" charset="0"/>
                <a:cs typeface="Times New Roman" pitchFamily="18" charset="0"/>
              </a:rPr>
              <a:t>. Назарбаев </a:t>
            </a:r>
            <a:r>
              <a:rPr lang="ru-RU" sz="6000" dirty="0" err="1" smtClean="0">
                <a:solidFill>
                  <a:srgbClr val="002060"/>
                </a:solidFill>
                <a:latin typeface="Times New Roman" pitchFamily="18" charset="0"/>
                <a:cs typeface="Times New Roman" pitchFamily="18" charset="0"/>
              </a:rPr>
              <a:t>Университетінің тәжірибесіне сүйеніп</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үздік шетелдік</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топ-менеджерлерді</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жұмысқа тарту</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арқылы әлемнің жетекші</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университеттерімен</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әріптестік орнату</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маңызды</a:t>
            </a:r>
            <a:r>
              <a:rPr lang="ru-RU" sz="6000" dirty="0" smtClean="0">
                <a:solidFill>
                  <a:srgbClr val="002060"/>
                </a:solidFill>
                <a:latin typeface="Times New Roman" pitchFamily="18" charset="0"/>
                <a:cs typeface="Times New Roman" pitchFamily="18" charset="0"/>
              </a:rPr>
              <a:t>.</a:t>
            </a:r>
          </a:p>
          <a:p>
            <a:r>
              <a:rPr lang="ru-RU" sz="6000" dirty="0" err="1" smtClean="0">
                <a:solidFill>
                  <a:srgbClr val="002060"/>
                </a:solidFill>
                <a:latin typeface="Times New Roman" pitchFamily="18" charset="0"/>
                <a:cs typeface="Times New Roman" pitchFamily="18" charset="0"/>
              </a:rPr>
              <a:t>Қазіргі білім</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инфрақұрылымының базасында</a:t>
            </a:r>
            <a:r>
              <a:rPr lang="ru-RU" sz="6000" dirty="0" smtClean="0">
                <a:solidFill>
                  <a:srgbClr val="002060"/>
                </a:solidFill>
                <a:latin typeface="Times New Roman" pitchFamily="18" charset="0"/>
                <a:cs typeface="Times New Roman" pitchFamily="18" charset="0"/>
              </a:rPr>
              <a:t> Назарбаев </a:t>
            </a:r>
            <a:r>
              <a:rPr lang="ru-RU" sz="6000" dirty="0" err="1" smtClean="0">
                <a:solidFill>
                  <a:srgbClr val="002060"/>
                </a:solidFill>
                <a:latin typeface="Times New Roman" pitchFamily="18" charset="0"/>
                <a:cs typeface="Times New Roman" pitchFamily="18" charset="0"/>
              </a:rPr>
              <a:t>Университетінің үлгісімен өңірлік жаңа жоғары оқу орнын</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құру қажет деп</a:t>
            </a:r>
            <a:r>
              <a:rPr lang="ru-RU" sz="6000" dirty="0" smtClean="0">
                <a:solidFill>
                  <a:srgbClr val="002060"/>
                </a:solidFill>
                <a:latin typeface="Times New Roman" pitchFamily="18" charset="0"/>
                <a:cs typeface="Times New Roman" pitchFamily="18" charset="0"/>
              </a:rPr>
              <a:t> </a:t>
            </a:r>
            <a:r>
              <a:rPr lang="ru-RU" sz="6000" dirty="0" err="1" smtClean="0">
                <a:solidFill>
                  <a:srgbClr val="002060"/>
                </a:solidFill>
                <a:latin typeface="Times New Roman" pitchFamily="18" charset="0"/>
                <a:cs typeface="Times New Roman" pitchFamily="18" charset="0"/>
              </a:rPr>
              <a:t>санаймын</a:t>
            </a:r>
            <a:r>
              <a:rPr lang="ru-RU" sz="6000" dirty="0" smtClean="0">
                <a:solidFill>
                  <a:srgbClr val="002060"/>
                </a:solidFill>
                <a:latin typeface="Times New Roman" pitchFamily="18" charset="0"/>
                <a:cs typeface="Times New Roman" pitchFamily="18" charset="0"/>
              </a:rPr>
              <a:t>.</a:t>
            </a:r>
          </a:p>
          <a:p>
            <a:endParaRPr lang="ru-RU"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67</TotalTime>
  <Words>820</Words>
  <Application>Microsoft Office PowerPoint</Application>
  <PresentationFormat>Экран (4:3)</PresentationFormat>
  <Paragraphs>55</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Calibri</vt:lpstr>
      <vt:lpstr>Times New Roman</vt:lpstr>
      <vt:lpstr>Trebuchet MS</vt:lpstr>
      <vt:lpstr>Wingdings</vt:lpstr>
      <vt:lpstr>Wingdings 3</vt:lpstr>
      <vt:lpstr>Аспект</vt:lpstr>
      <vt:lpstr>Мемлекет басшысы Н.Ә.Назарбаевтың Қазақстан халқына жолдауы.  2018 жылғы 5 қазан  </vt:lpstr>
      <vt:lpstr>Презентация PowerPoint</vt:lpstr>
      <vt:lpstr>І. ХАЛЫҚ ТАБЫСЫНЫҢ ӨСУІ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III. ӨМІР СҮРУГЕ ЖАЙЛЫ ОРТА ҚАЛЫПТАСТЫРУ</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charvel</dc:creator>
  <cp:lastModifiedBy>Microsoft</cp:lastModifiedBy>
  <cp:revision>22</cp:revision>
  <dcterms:created xsi:type="dcterms:W3CDTF">2018-10-07T14:48:28Z</dcterms:created>
  <dcterms:modified xsi:type="dcterms:W3CDTF">2018-10-08T02:44:39Z</dcterms:modified>
</cp:coreProperties>
</file>