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notesMasterIdLst>
    <p:notesMasterId r:id="rId25"/>
  </p:notesMasterIdLst>
  <p:handoutMasterIdLst>
    <p:handoutMasterId r:id="rId26"/>
  </p:handoutMasterIdLst>
  <p:sldIdLst>
    <p:sldId id="256" r:id="rId9"/>
    <p:sldId id="327" r:id="rId10"/>
    <p:sldId id="328" r:id="rId11"/>
    <p:sldId id="324" r:id="rId12"/>
    <p:sldId id="334" r:id="rId13"/>
    <p:sldId id="335" r:id="rId14"/>
    <p:sldId id="336" r:id="rId15"/>
    <p:sldId id="337" r:id="rId16"/>
    <p:sldId id="309" r:id="rId17"/>
    <p:sldId id="306" r:id="rId18"/>
    <p:sldId id="326" r:id="rId19"/>
    <p:sldId id="330" r:id="rId20"/>
    <p:sldId id="331" r:id="rId21"/>
    <p:sldId id="332" r:id="rId22"/>
    <p:sldId id="333" r:id="rId23"/>
    <p:sldId id="320" r:id="rId24"/>
  </p:sldIdLst>
  <p:sldSz cx="12190413" cy="6859588"/>
  <p:notesSz cx="6797675" cy="9874250"/>
  <p:defaultTextStyle>
    <a:defPPr>
      <a:defRPr lang="ru-RU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47A"/>
    <a:srgbClr val="451F6B"/>
    <a:srgbClr val="0067B4"/>
    <a:srgbClr val="1EEE63"/>
    <a:srgbClr val="4A5C26"/>
    <a:srgbClr val="5C2A8E"/>
    <a:srgbClr val="582888"/>
    <a:srgbClr val="542B67"/>
    <a:srgbClr val="572B91"/>
    <a:srgbClr val="512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36" autoAdjust="0"/>
  </p:normalViewPr>
  <p:slideViewPr>
    <p:cSldViewPr>
      <p:cViewPr>
        <p:scale>
          <a:sx n="100" d="100"/>
          <a:sy n="100" d="100"/>
        </p:scale>
        <p:origin x="-954" y="-30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67B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8B-4E70-9CC2-22CBB3C9CE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8B-4E70-9CC2-22CBB3C9CE1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8B-4E70-9CC2-22CBB3C9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67B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D-4CB9-9113-A7CD3BA093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ED-4CB9-9113-A7CD3BA0935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ED-4CB9-9113-A7CD3BA09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3-4B7A-8B9F-66E47E9B6EA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3-4B7A-8B9F-66E47E9B6EA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C3-4B7A-8B9F-66E47E9B6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01C4-6B6A-460E-8770-12D02262931E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31107-A951-42F5-8AAE-E2C98B3724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1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FE18-4B04-4771-837F-F536FA2B846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96331-E3B2-47E5-954C-38FDF0AE6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3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2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6CC0-CBD1-4254-829C-E0C7A35DD45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6331-E3B2-47E5-954C-38FDF0AE6E8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8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96" y="2130926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7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B60-696A-4B6F-B3A9-7A21640E4B33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100-8569-4EFB-8FA6-7C282A283014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2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39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EE11-3DB8-4C8E-8A1A-20FC6C8740E7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6" y="2130931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8153-267B-4DE9-972D-D1C07F87B8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0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737-52D4-4F1E-B6C6-EB4DCEE829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2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2" y="290739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6622-75F3-4BE4-A20D-D8F672DBBA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7" y="160058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805" y="160058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B67-D037-4C87-9400-79C78CEB56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37BB-4147-4D32-98F2-53B63AEEA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EE2-B032-4F9B-B454-5E4C8F178B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054-B34E-44C4-80C1-CF8740DEE5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6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2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6" y="273126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44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23B-0C93-4657-98B5-18E2276385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5C0A-FDA2-4C42-BD41-FD469CBA7990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1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EB2-6E58-4086-8F30-31059C7F7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6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DB3-F70D-4677-A959-AD5877132A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1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36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9C9F-5682-46DD-83AB-5AD851D8E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9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96" y="2130926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7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0F2-D7BA-4A12-A454-178137AFB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8FD8-0332-418F-BA14-BC758CD0F3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56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71" y="2907403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3FB8-096D-47F1-96E3-3FC8C56C4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5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37" y="1600589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809" y="1600589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78B6-525D-4F72-AFA5-7F1703EC1B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9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86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5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1" indent="0">
              <a:buNone/>
              <a:defRPr sz="1600" b="1"/>
            </a:lvl8pPr>
            <a:lvl9pPr marL="36566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95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86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5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1" indent="0">
              <a:buNone/>
              <a:defRPr sz="1600" b="1"/>
            </a:lvl8pPr>
            <a:lvl9pPr marL="36566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95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E03-16A2-4CEC-8FA6-78C6E8C25C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29B6-9D9A-454D-A92D-E50FD4AB2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5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84A0-4EE7-4026-8D9C-BAF1B20A5A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71" y="290739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6AC9-60CC-4260-9E08-23863BA33D18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29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8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5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5" indent="0">
              <a:buNone/>
              <a:defRPr sz="900"/>
            </a:lvl4pPr>
            <a:lvl5pPr marL="1828312" indent="0">
              <a:buNone/>
              <a:defRPr sz="900"/>
            </a:lvl5pPr>
            <a:lvl6pPr marL="2285388" indent="0">
              <a:buNone/>
              <a:defRPr sz="900"/>
            </a:lvl6pPr>
            <a:lvl7pPr marL="2742466" indent="0">
              <a:buNone/>
              <a:defRPr sz="900"/>
            </a:lvl7pPr>
            <a:lvl8pPr marL="3199541" indent="0">
              <a:buNone/>
              <a:defRPr sz="900"/>
            </a:lvl8pPr>
            <a:lvl9pPr marL="36566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87BB-8C5D-4390-B0E0-16C9467548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1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33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079" indent="0">
              <a:buNone/>
              <a:defRPr sz="2800"/>
            </a:lvl2pPr>
            <a:lvl3pPr marL="914157" indent="0">
              <a:buNone/>
              <a:defRPr sz="2400"/>
            </a:lvl3pPr>
            <a:lvl4pPr marL="1371235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6" indent="0">
              <a:buNone/>
              <a:defRPr sz="2000"/>
            </a:lvl7pPr>
            <a:lvl8pPr marL="3199541" indent="0">
              <a:buNone/>
              <a:defRPr sz="2000"/>
            </a:lvl8pPr>
            <a:lvl9pPr marL="36566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60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5" indent="0">
              <a:buNone/>
              <a:defRPr sz="900"/>
            </a:lvl4pPr>
            <a:lvl5pPr marL="1828312" indent="0">
              <a:buNone/>
              <a:defRPr sz="900"/>
            </a:lvl5pPr>
            <a:lvl6pPr marL="2285388" indent="0">
              <a:buNone/>
              <a:defRPr sz="900"/>
            </a:lvl6pPr>
            <a:lvl7pPr marL="2742466" indent="0">
              <a:buNone/>
              <a:defRPr sz="900"/>
            </a:lvl7pPr>
            <a:lvl8pPr marL="3199541" indent="0">
              <a:buNone/>
              <a:defRPr sz="900"/>
            </a:lvl8pPr>
            <a:lvl9pPr marL="36566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FDCF-AC22-469E-835B-7DFE50FDC4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1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8E42-F384-4BD5-AEAB-995DB47878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89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5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45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CA94-4AB3-4BCA-BF2F-FA8B7E2FBB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1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6" y="2130931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ADF-BBB1-410F-93A8-D820FE59C9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05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A3D2-6032-4B48-AA85-531B714307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99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0739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CE8-FA5C-49BD-885F-EDA8F23BA2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3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8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805" y="160058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7882-EC85-48AB-9B37-0A0903E742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45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9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3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900" b="1"/>
            </a:lvl3pPr>
            <a:lvl4pPr marL="1371336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3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41A5-2266-48C1-89FB-1963666575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13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B398-E0D7-4ABF-8225-D1D78BCC62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7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806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E916-C32E-48FF-BEF2-4FD1D6958019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00A2-C838-423D-81B0-7EAB8FAC82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2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2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6" y="273126"/>
            <a:ext cx="6814781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44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4" indent="0">
              <a:buNone/>
              <a:defRPr sz="11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0" indent="0">
              <a:buNone/>
              <a:defRPr sz="900"/>
            </a:lvl7pPr>
            <a:lvl8pPr marL="3199783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2C69-A36F-45BC-9562-D5FC30FC29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53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4" indent="0">
              <a:buNone/>
              <a:defRPr sz="2400"/>
            </a:lvl3pPr>
            <a:lvl4pPr marL="1371336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0" indent="0">
              <a:buNone/>
              <a:defRPr sz="2000"/>
            </a:lvl7pPr>
            <a:lvl8pPr marL="3199783" indent="0">
              <a:buNone/>
              <a:defRPr sz="2000"/>
            </a:lvl8pPr>
            <a:lvl9pPr marL="365689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1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4" indent="0">
              <a:buNone/>
              <a:defRPr sz="1100"/>
            </a:lvl3pPr>
            <a:lvl4pPr marL="1371336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0" indent="0">
              <a:buNone/>
              <a:defRPr sz="900"/>
            </a:lvl7pPr>
            <a:lvl8pPr marL="3199783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27C3-338C-48E1-96DA-B0BD7432FB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79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5AE1-BDF7-46EF-9B36-7CCF31C28C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3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1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34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3135-4F7E-4767-83B0-257D7703D2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0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6" y="2130955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F29C-E6D2-4D2E-8F83-1519858360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2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1DD-68D9-4A71-8FC7-FCE86EFBC8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6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5" y="4407934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5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6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3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993B-A2AD-491F-85EA-2E15D65F4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7" y="1600576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6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761-0E60-4CE5-BD8A-489B01582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9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3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8" indent="0">
              <a:buNone/>
              <a:defRPr sz="2000" b="1"/>
            </a:lvl2pPr>
            <a:lvl3pPr marL="912655" indent="0">
              <a:buNone/>
              <a:defRPr sz="1900" b="1"/>
            </a:lvl3pPr>
            <a:lvl4pPr marL="1369014" indent="0">
              <a:buNone/>
              <a:defRPr sz="1600" b="1"/>
            </a:lvl4pPr>
            <a:lvl5pPr marL="1825329" indent="0">
              <a:buNone/>
              <a:defRPr sz="1600" b="1"/>
            </a:lvl5pPr>
            <a:lvl6pPr marL="2281666" indent="0">
              <a:buNone/>
              <a:defRPr sz="1600" b="1"/>
            </a:lvl6pPr>
            <a:lvl7pPr marL="2737996" indent="0">
              <a:buNone/>
              <a:defRPr sz="1600" b="1"/>
            </a:lvl7pPr>
            <a:lvl8pPr marL="3194322" indent="0">
              <a:buNone/>
              <a:defRPr sz="1600" b="1"/>
            </a:lvl8pPr>
            <a:lvl9pPr marL="36506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73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8" indent="0">
              <a:buNone/>
              <a:defRPr sz="2000" b="1"/>
            </a:lvl2pPr>
            <a:lvl3pPr marL="912655" indent="0">
              <a:buNone/>
              <a:defRPr sz="1900" b="1"/>
            </a:lvl3pPr>
            <a:lvl4pPr marL="1369014" indent="0">
              <a:buNone/>
              <a:defRPr sz="1600" b="1"/>
            </a:lvl4pPr>
            <a:lvl5pPr marL="1825329" indent="0">
              <a:buNone/>
              <a:defRPr sz="1600" b="1"/>
            </a:lvl5pPr>
            <a:lvl6pPr marL="2281666" indent="0">
              <a:buNone/>
              <a:defRPr sz="1600" b="1"/>
            </a:lvl6pPr>
            <a:lvl7pPr marL="2737996" indent="0">
              <a:buNone/>
              <a:defRPr sz="1600" b="1"/>
            </a:lvl7pPr>
            <a:lvl8pPr marL="3194322" indent="0">
              <a:buNone/>
              <a:defRPr sz="1600" b="1"/>
            </a:lvl8pPr>
            <a:lvl9pPr marL="36506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D1C4-2AF2-40D1-87C0-764B5FD94B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80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80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8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201-E3FF-4440-ADF1-1B11016D6E76}" type="datetime1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F15A-C26C-4570-9246-C5846E4C2C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80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A6-73A6-4B31-BEA3-D1BD2A1D8A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67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7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7" y="273142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7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56338" indent="0">
              <a:buNone/>
              <a:defRPr sz="1200"/>
            </a:lvl2pPr>
            <a:lvl3pPr marL="912655" indent="0">
              <a:buNone/>
              <a:defRPr sz="1100"/>
            </a:lvl3pPr>
            <a:lvl4pPr marL="1369014" indent="0">
              <a:buNone/>
              <a:defRPr sz="900"/>
            </a:lvl4pPr>
            <a:lvl5pPr marL="1825329" indent="0">
              <a:buNone/>
              <a:defRPr sz="900"/>
            </a:lvl5pPr>
            <a:lvl6pPr marL="2281666" indent="0">
              <a:buNone/>
              <a:defRPr sz="900"/>
            </a:lvl6pPr>
            <a:lvl7pPr marL="2737996" indent="0">
              <a:buNone/>
              <a:defRPr sz="900"/>
            </a:lvl7pPr>
            <a:lvl8pPr marL="3194322" indent="0">
              <a:buNone/>
              <a:defRPr sz="900"/>
            </a:lvl8pPr>
            <a:lvl9pPr marL="36506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7CA7-A990-4264-8FD1-1D8F49316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0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21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6338" indent="0">
              <a:buNone/>
              <a:defRPr sz="2800"/>
            </a:lvl2pPr>
            <a:lvl3pPr marL="912655" indent="0">
              <a:buNone/>
              <a:defRPr sz="2400"/>
            </a:lvl3pPr>
            <a:lvl4pPr marL="1369014" indent="0">
              <a:buNone/>
              <a:defRPr sz="2000"/>
            </a:lvl4pPr>
            <a:lvl5pPr marL="1825329" indent="0">
              <a:buNone/>
              <a:defRPr sz="2000"/>
            </a:lvl5pPr>
            <a:lvl6pPr marL="2281666" indent="0">
              <a:buNone/>
              <a:defRPr sz="2000"/>
            </a:lvl6pPr>
            <a:lvl7pPr marL="2737996" indent="0">
              <a:buNone/>
              <a:defRPr sz="2000"/>
            </a:lvl7pPr>
            <a:lvl8pPr marL="3194322" indent="0">
              <a:buNone/>
              <a:defRPr sz="2000"/>
            </a:lvl8pPr>
            <a:lvl9pPr marL="365065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614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456338" indent="0">
              <a:buNone/>
              <a:defRPr sz="1200"/>
            </a:lvl2pPr>
            <a:lvl3pPr marL="912655" indent="0">
              <a:buNone/>
              <a:defRPr sz="1100"/>
            </a:lvl3pPr>
            <a:lvl4pPr marL="1369014" indent="0">
              <a:buNone/>
              <a:defRPr sz="900"/>
            </a:lvl4pPr>
            <a:lvl5pPr marL="1825329" indent="0">
              <a:buNone/>
              <a:defRPr sz="900"/>
            </a:lvl5pPr>
            <a:lvl6pPr marL="2281666" indent="0">
              <a:buNone/>
              <a:defRPr sz="900"/>
            </a:lvl6pPr>
            <a:lvl7pPr marL="2737996" indent="0">
              <a:buNone/>
              <a:defRPr sz="900"/>
            </a:lvl7pPr>
            <a:lvl8pPr marL="3194322" indent="0">
              <a:buNone/>
              <a:defRPr sz="900"/>
            </a:lvl8pPr>
            <a:lvl9pPr marL="36506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0D38-36F3-448F-8467-B16A09D25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62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C46C-3D05-4690-8239-D37A4D5537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2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8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7" y="274708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C117-6A3B-4B2E-8708-7688B66D13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48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92" y="2130926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7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5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08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70" y="290739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3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33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7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1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65-0D50-423A-BF81-828D3FC826BE}" type="datetime1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80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5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1" indent="0">
              <a:buNone/>
              <a:defRPr sz="1600" b="1"/>
            </a:lvl8pPr>
            <a:lvl9pPr marL="36566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80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5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1" indent="0">
              <a:buNone/>
              <a:defRPr sz="1600" b="1"/>
            </a:lvl8pPr>
            <a:lvl9pPr marL="36566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8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7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8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65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23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8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48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5" indent="0">
              <a:buNone/>
              <a:defRPr sz="900"/>
            </a:lvl4pPr>
            <a:lvl5pPr marL="1828312" indent="0">
              <a:buNone/>
              <a:defRPr sz="900"/>
            </a:lvl5pPr>
            <a:lvl6pPr marL="2285388" indent="0">
              <a:buNone/>
              <a:defRPr sz="900"/>
            </a:lvl6pPr>
            <a:lvl7pPr marL="2742466" indent="0">
              <a:buNone/>
              <a:defRPr sz="900"/>
            </a:lvl7pPr>
            <a:lvl8pPr marL="3199541" indent="0">
              <a:buNone/>
              <a:defRPr sz="900"/>
            </a:lvl8pPr>
            <a:lvl9pPr marL="36566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47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079" indent="0">
              <a:buNone/>
              <a:defRPr sz="2800"/>
            </a:lvl2pPr>
            <a:lvl3pPr marL="914157" indent="0">
              <a:buNone/>
              <a:defRPr sz="2400"/>
            </a:lvl3pPr>
            <a:lvl4pPr marL="1371235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6" indent="0">
              <a:buNone/>
              <a:defRPr sz="2000"/>
            </a:lvl7pPr>
            <a:lvl8pPr marL="3199541" indent="0">
              <a:buNone/>
              <a:defRPr sz="2000"/>
            </a:lvl8pPr>
            <a:lvl9pPr marL="36566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9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5" indent="0">
              <a:buNone/>
              <a:defRPr sz="900"/>
            </a:lvl4pPr>
            <a:lvl5pPr marL="1828312" indent="0">
              <a:buNone/>
              <a:defRPr sz="900"/>
            </a:lvl5pPr>
            <a:lvl6pPr marL="2285388" indent="0">
              <a:buNone/>
              <a:defRPr sz="900"/>
            </a:lvl6pPr>
            <a:lvl7pPr marL="2742466" indent="0">
              <a:buNone/>
              <a:defRPr sz="900"/>
            </a:lvl7pPr>
            <a:lvl8pPr marL="3199541" indent="0">
              <a:buNone/>
              <a:defRPr sz="900"/>
            </a:lvl8pPr>
            <a:lvl9pPr marL="36566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6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6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3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33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04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96" y="2130926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7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B60-696A-4B6F-B3A9-7A21640E4B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82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5C0A-FDA2-4C42-BD41-FD469CBA79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27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71" y="290739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6AC9-60CC-4260-9E08-23863BA33D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A97F-4CAB-45CA-AD50-B747812B4D7C}" type="datetime1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7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806" y="160058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E916-C32E-48FF-BEF2-4FD1D69580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80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80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8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201-E3FF-4440-ADF1-1B11016D6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6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F65-0D50-423A-BF81-828D3FC826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7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A97F-4CAB-45CA-AD50-B747812B4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4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23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48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4073-7E5A-47DE-B1C4-1FCC16E9A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8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9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4941-2B67-47D0-947C-A029D79968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86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100-8569-4EFB-8FA6-7C282A283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24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2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39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EE11-3DB8-4C8E-8A1A-20FC6C8740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15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7" y="2130926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8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2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23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48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4073-7E5A-47DE-B1C4-1FCC16E9A786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5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5" y="2907391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9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7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74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83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87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205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88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7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42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08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3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22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91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7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9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4941-2B67-47D0-947C-A029D7996856}" type="datetime1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3"/>
            <a:ext cx="10971372" cy="452701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B9D4-A7B2-461F-93B0-F36DAB72084D}" type="datetime1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73" y="6357824"/>
            <a:ext cx="3860297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1"/>
            <a:ext cx="10971372" cy="452701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1883A12-CB30-4BC1-8915-65FBB4473C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3" y="6357824"/>
            <a:ext cx="3860297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386" tIns="45693" rIns="91386" bIns="456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9"/>
            <a:ext cx="10971372" cy="4527011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fld id="{2CB88D09-93BE-433D-9FDE-A44F7B5E5A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73" y="6357824"/>
            <a:ext cx="3860297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5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1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4" algn="l" defTabSz="9141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1" indent="-228537" algn="l" defTabSz="9141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8" indent="-228537" algn="l" defTabSz="9141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5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4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2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6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1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1"/>
            <a:ext cx="10971372" cy="4527011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C9E1A725-0A16-445C-B2FD-554CD39FC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3" y="6357824"/>
            <a:ext cx="3860297" cy="365210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0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3" indent="-342833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7" algn="l" defTabSz="9142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8" indent="-228557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7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7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5" indent="-228557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8" indent="-228557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8" indent="-228557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2" indent="-228557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3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5" algn="l" defTabSz="9142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0"/>
            <a:ext cx="10971372" cy="1143265"/>
          </a:xfrm>
          <a:prstGeom prst="rect">
            <a:avLst/>
          </a:prstGeom>
        </p:spPr>
        <p:txBody>
          <a:bodyPr vert="horz" lIns="91286" tIns="45642" rIns="91286" bIns="456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91286" tIns="45642" rIns="91286" bIns="45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36"/>
            <a:ext cx="2844430" cy="365210"/>
          </a:xfrm>
          <a:prstGeom prst="rect">
            <a:avLst/>
          </a:prstGeom>
        </p:spPr>
        <p:txBody>
          <a:bodyPr vert="horz" lIns="91286" tIns="45642" rIns="91286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55"/>
            <a:fld id="{94E774D2-05EE-4642-9580-81C6BA1BB1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55"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3" y="6357836"/>
            <a:ext cx="3860297" cy="365210"/>
          </a:xfrm>
          <a:prstGeom prst="rect">
            <a:avLst/>
          </a:prstGeom>
        </p:spPr>
        <p:txBody>
          <a:bodyPr vert="horz" lIns="91286" tIns="45642" rIns="91286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36"/>
            <a:ext cx="2844430" cy="365210"/>
          </a:xfrm>
          <a:prstGeom prst="rect">
            <a:avLst/>
          </a:prstGeom>
        </p:spPr>
        <p:txBody>
          <a:bodyPr vert="horz" lIns="91286" tIns="45642" rIns="91286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55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26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54" indent="-342254" algn="l" defTabSz="9126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45" indent="-285218" algn="l" defTabSz="9126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35" indent="-228169" algn="l" defTabSz="9126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0" indent="-228169" algn="l" defTabSz="9126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99" indent="-228169" algn="l" defTabSz="9126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24" indent="-228169" algn="l" defTabSz="91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74" indent="-228169" algn="l" defTabSz="91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94" indent="-228169" algn="l" defTabSz="91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27" indent="-228169" algn="l" defTabSz="91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8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55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4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9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6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96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22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9" algn="l" defTabSz="912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386" tIns="45693" rIns="91386" bIns="456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3"/>
            <a:ext cx="10971372" cy="4527011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57"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9" y="6357824"/>
            <a:ext cx="3860297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5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1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4" algn="l" defTabSz="9141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1" indent="-228537" algn="l" defTabSz="9141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8" indent="-228537" algn="l" defTabSz="9141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5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4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2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37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6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1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83"/>
            <a:ext cx="10971372" cy="452701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B9D4-A7B2-461F-93B0-F36DAB7208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73" y="6357824"/>
            <a:ext cx="3860297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0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4" y="6357824"/>
            <a:ext cx="3860297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694706" y="404664"/>
            <a:ext cx="9145016" cy="5847166"/>
            <a:chOff x="1689625" y="399439"/>
            <a:chExt cx="9145016" cy="5847165"/>
          </a:xfrm>
        </p:grpSpPr>
        <p:sp>
          <p:nvSpPr>
            <p:cNvPr id="6" name="TextBox 5"/>
            <p:cNvSpPr txBox="1"/>
            <p:nvPr/>
          </p:nvSpPr>
          <p:spPr>
            <a:xfrm>
              <a:off x="2634535" y="399439"/>
              <a:ext cx="7272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МИНИСТЕРСТВО ОБРАЗОВАНИЯ И НАУКИ </a:t>
              </a:r>
              <a:endParaRPr lang="ru-R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endParaRPr>
            </a:p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РЕСПУБЛИКИ 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КАЗАХСТАН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9625" y="2056417"/>
              <a:ext cx="914501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ЕДИНОЕ </a:t>
              </a:r>
            </a:p>
            <a:p>
              <a:pPr algn="ctr"/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НАЦИОНАЛЬНОЕ ТЕСТИРОВАНИЕ-2022 </a:t>
              </a:r>
            </a:p>
            <a:p>
              <a:pPr algn="ctr"/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 ЭЛЕКТРОННОМ 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ФОРМАТЕ</a:t>
              </a:r>
            </a:p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(ЯНВАРЬ)</a:t>
              </a:r>
            </a:p>
            <a:p>
              <a:pPr algn="ctr"/>
              <a:endParaRPr lang="ru-RU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4535" y="5877272"/>
              <a:ext cx="727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г.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Нур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-Султан,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  <a:cs typeface="Arial" pitchFamily="34" charset="0"/>
                </a:rPr>
                <a:t>2022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" descr="C:\Users\a.khaidarova\Downloads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61442"/>
            <a:ext cx="1584174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594" y="477471"/>
            <a:ext cx="5789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РЕГИОНАЛЬНАЯ ГОСУДАРСТВЕННАЯ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КОМИССИЯ ПО ОРГАНИЗАЦИИ 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4454" y="477470"/>
            <a:ext cx="551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РЕГИОНАЛЬНЫМ ГОСУДАРСТВЕННЫМ КОМИССИЯМ НЕОБХОДИМО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598" y="1269554"/>
            <a:ext cx="4968552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cs typeface="Times New Roman" pitchFamily="18" charset="0"/>
              </a:rPr>
              <a:t>Для проведения ЕНТ на местах создаются </a:t>
            </a:r>
            <a:r>
              <a:rPr lang="kk-KZ" sz="1200" dirty="0" smtClean="0">
                <a:cs typeface="Times New Roman" pitchFamily="18" charset="0"/>
              </a:rPr>
              <a:t>региональные </a:t>
            </a:r>
            <a:r>
              <a:rPr lang="ru-RU" sz="1200" dirty="0" smtClean="0">
                <a:cs typeface="Times New Roman" pitchFamily="18" charset="0"/>
              </a:rPr>
              <a:t>государственные комиссии по организации ЕНТ (далее – региональные государственные комиссии), которые утверждаются уполномоченным органом в области образования.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598" y="2277672"/>
            <a:ext cx="4968552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Председателями региональной государственной комиссии назначаются руководители высших учебных заведений или руководители городских, районных (управлений) отделов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598" y="3285778"/>
            <a:ext cx="4968552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В состав региональной государственной комиссии входят представители </a:t>
            </a:r>
            <a:r>
              <a:rPr lang="ru-RU" sz="1200" dirty="0" err="1" smtClean="0">
                <a:cs typeface="Times New Roman" pitchFamily="18" charset="0"/>
              </a:rPr>
              <a:t>акиматов</a:t>
            </a:r>
            <a:r>
              <a:rPr lang="ru-RU" sz="1200" dirty="0" smtClean="0">
                <a:cs typeface="Times New Roman" pitchFamily="18" charset="0"/>
              </a:rPr>
              <a:t> областей или городов республиканского значения, представители правоохранительных органов.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598" y="4293890"/>
            <a:ext cx="4968552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этом в состав региональной государственной комиссии не входят близкие родственники, перечень которых определен Кодексом, участников ЕНТ календарного года.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598" y="5302002"/>
            <a:ext cx="4968552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Количество членов государственной комиссии составляет пять </a:t>
            </a:r>
            <a:r>
              <a:rPr lang="ru-RU" sz="1200" smtClean="0">
                <a:cs typeface="Times New Roman" pitchFamily="18" charset="0"/>
              </a:rPr>
              <a:t>человек.</a:t>
            </a:r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70576" y="1665598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370576" y="2673710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370576" y="3681822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370576" y="4689934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370576" y="5626038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23198" y="1269554"/>
            <a:ext cx="576064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Организовать совместно с представителями правоохранительных органов до начала тестирования проверку здания на предмет антитеррористической защищенности;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23198" y="1989640"/>
            <a:ext cx="576064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Обеспечить при запуске на тестирование, а также в период проведения тестирования охрану общественного порядка;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23198" y="2781728"/>
            <a:ext cx="57606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Согласовать с Главным санитарным врачом региона план соблюдения санитарно-профилактических требований в пунктах проведения ЕНТ.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3198" y="3429794"/>
            <a:ext cx="576064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Организовать работу медицинского персонала и психолога во время проведения ЕНТ;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3198" y="4221882"/>
            <a:ext cx="57606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Организовать предоставление помощника, не являющегося учителем предметов, сдаваемых в рамках ЕНТ для детей-инвалидов и инвалидов с нарушением зрения, функций опорно-двигательного аппарата и (или) специалиста, владеющего жестовым языком для детей-инвалидов и инвалидов при предъявлении документа об установлении инвалидности.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23198" y="5374010"/>
            <a:ext cx="576064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При этом председатель и члены региональной государственной комиссии не участвуют в процессе тестирования.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5771176" y="1521582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5771176" y="2313670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771176" y="2961742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771176" y="3753830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771176" y="4689934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5771176" y="5698046"/>
            <a:ext cx="360040" cy="144016"/>
          </a:xfrm>
          <a:prstGeom prst="triangle">
            <a:avLst/>
          </a:prstGeom>
          <a:solidFill>
            <a:srgbClr val="1EE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336" y="6269122"/>
            <a:ext cx="11161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</a:t>
            </a:r>
            <a:r>
              <a:rPr lang="ru-RU" sz="1600" dirty="0" smtClean="0"/>
              <a:t>качестве наблюдателей участвуют сотрудники ДОКСО, представители СМГ  и «</a:t>
            </a:r>
            <a:r>
              <a:rPr lang="ru-RU" sz="1600" dirty="0" err="1" smtClean="0"/>
              <a:t>Адалдық</a:t>
            </a:r>
            <a:r>
              <a:rPr lang="ru-RU" sz="1600" dirty="0" smtClean="0"/>
              <a:t> </a:t>
            </a:r>
            <a:r>
              <a:rPr lang="ru-RU" sz="1600" dirty="0" err="1" smtClean="0"/>
              <a:t>алаңы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6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39022" y="189434"/>
            <a:ext cx="7751391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defTabSz="914247"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U-FUTURE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обеспечивает:</a:t>
            </a:r>
            <a:endParaRPr lang="en-JM" altLang="ko-K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39022" y="4725938"/>
            <a:ext cx="7751391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defTabSz="914247"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тестирования обеспечивает: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622" y="693490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Залы тестирования, оборудованные специальными компьютерам   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по принципу «1 тестируемый –                  2 камеры – 1 компьютер»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2918" y="693490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Оборудование системы распознавания лиц, услугу по Face ID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622" y="1629594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Систему онлайн трансляции во время тестирования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2918" y="1629594"/>
            <a:ext cx="266429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Систему онлайн </a:t>
            </a:r>
            <a:r>
              <a:rPr lang="ru-RU" sz="1200" dirty="0" err="1" smtClean="0">
                <a:solidFill>
                  <a:prstClr val="white"/>
                </a:solidFill>
              </a:rPr>
              <a:t>прокторинга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>
                <a:solidFill>
                  <a:prstClr val="white"/>
                </a:solidFill>
              </a:rPr>
              <a:t>реализовано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7639" y="2565698"/>
            <a:ext cx="266429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Фронтальные камеры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7214" y="1629594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Моментальный доступ к видеозаписям с процесса тестирования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31510" y="1629594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Система видеонаблюдения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31510" y="693490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Сохранность и  своевременное предоставление в Национальный центр тестирования полной видео записи хода тестирования по всем потокам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622" y="2565698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Средства для подавления сигналов сотовой, радиосвязи и металлоискатели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02918" y="2565698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1F497D">
                    <a:lumMod val="50000"/>
                  </a:srgbClr>
                </a:solidFill>
              </a:rPr>
              <a:t>Санитайзеры</a:t>
            </a:r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 для кожных антисептиков и дезинфицирующие коврики у входа, в холлах, у входа в лифты, санитарных узлах и дезинфицирующую жидкость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8622" y="3501802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Баррикадные ленты для соблюдения социальной дистанции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02918" y="3501802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Медицинские маски и урны для использованных медицинских масок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67214" y="693490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Средства личной гигиены (жидкое мыло, туалетные бумаги) в санитарных  узлах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67214" y="3501802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Приборы для контроля температуры тела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831510" y="3501802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Питьевую воду и одноразовые стаканчики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31510" y="2565698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Бактерицидные лампами или </a:t>
            </a:r>
            <a:r>
              <a:rPr lang="ru-RU" sz="1200" dirty="0" err="1" smtClean="0">
                <a:solidFill>
                  <a:srgbClr val="1F497D">
                    <a:lumMod val="50000"/>
                  </a:srgbClr>
                </a:solidFill>
              </a:rPr>
              <a:t>рецеркуляторы</a:t>
            </a:r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 (в каждом зале)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622" y="5374010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VPN канал до залов тестирования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02918" y="5374010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Информационную безопасность и наблюдение за ситуационным центром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67214" y="5374010"/>
            <a:ext cx="266429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Рассадку тестируемых через программное обеспечение разработанной Национальным центром тестирования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31510" y="5374010"/>
            <a:ext cx="26642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</a:rPr>
              <a:t>бумагу формата А4</a:t>
            </a:r>
          </a:p>
        </p:txBody>
      </p:sp>
    </p:spTree>
    <p:extLst>
      <p:ext uri="{BB962C8B-B14F-4D97-AF65-F5344CB8AC3E}">
        <p14:creationId xmlns:p14="http://schemas.microsoft.com/office/powerpoint/2010/main" val="37074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39022" y="189434"/>
            <a:ext cx="7751391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algn="ctr" defTabSz="914247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 АДМИНИСТРАТОРОВ ТЕСТИРОВАНИЯ</a:t>
            </a:r>
            <a:endParaRPr lang="en-JM" altLang="ko-K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883" y="981522"/>
            <a:ext cx="11233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kk-KZ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распечатывает </a:t>
            </a: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формы актов;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обеспечивает администраторов и наблюдателей тестирования бейджиками с фотографиями (оформляет в филиалах Центра)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обеспечивает администраторов тестирования нормативно-правовыми актами ЕНТ;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определяет </a:t>
            </a: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задачу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 администраторов тестирования</a:t>
            </a: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 для каждого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потока (дежурный аудитории №__, ответственный </a:t>
            </a: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по проверке тестируемых через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металлоискатель и т.д.);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проводит инструктаж</a:t>
            </a:r>
            <a:r>
              <a:rPr lang="ru-RU" dirty="0">
                <a:latin typeface="Times New Roman"/>
                <a:ea typeface="Times New Roman"/>
              </a:rPr>
              <a:t> администраторов тестирования, выполняющих функции дежурного по аудитории и коридору,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разъясняет их функциональные обязанности;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с Центра по </a:t>
            </a:r>
            <a:r>
              <a:rPr lang="en-US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web-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сайту принимает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посадочный лист;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контролирует </a:t>
            </a:r>
            <a:r>
              <a:rPr lang="ru-RU" dirty="0">
                <a:latin typeface="Times New Roman"/>
                <a:ea typeface="Times New Roman"/>
              </a:rPr>
              <a:t>замену использованных во время тестирования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 медицинских масок;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определяет тестируемых с высокой температурой тела (37°С и выше) до и во время тестирования;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при технических неисправностей техники совместно с наблюдателями и с дежурным аудиторий составляет 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акт (приложение 33);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сканирует и отправляет в Центр акты не допущенных или удаленных тестируемых, нарушивших технологию тестирования при входе тестирования и в аудиториях;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kk-KZ" spc="15" dirty="0">
                <a:solidFill>
                  <a:srgbClr val="000000"/>
                </a:solidFill>
                <a:latin typeface="Times New Roman"/>
                <a:ea typeface="Times New Roman"/>
              </a:rPr>
              <a:t>обо всех внештатных ситуациях информирует Центр.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51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9434"/>
            <a:ext cx="7751391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algn="ctr" defTabSz="914247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АДМИНИСТРАТОРЫ ТЕСТИРОВАНИЯ</a:t>
            </a:r>
            <a:endParaRPr lang="en-JM" altLang="ko-K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883" y="981522"/>
            <a:ext cx="112332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Проводят допуск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тестируемых в здание и 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тестирование;</a:t>
            </a:r>
            <a:endParaRPr lang="ru-RU" spc="1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612775" algn="l"/>
              </a:tabLst>
            </a:pPr>
            <a:r>
              <a:rPr lang="ru-RU" i="1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Примечание</a:t>
            </a:r>
            <a:r>
              <a:rPr lang="ru-RU" i="1" spc="15" dirty="0">
                <a:solidFill>
                  <a:srgbClr val="000000"/>
                </a:solidFill>
                <a:latin typeface="Times New Roman"/>
                <a:ea typeface="Times New Roman"/>
              </a:rPr>
              <a:t>: используются рамочные и ручные виды металлоискателей, проверку тестируемых металлоискателями производят администраторы тестирования.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входа в систему тестирования каждому тестируемому раздает логин и пароль (при необходимости);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контролирует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соблюдение порядка у входа в аудиторию, в холле, и в коридорах ППЕНТ;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использования каждому тестируемому выдают три листа бумаги формата А4;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проводит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инструкцию для тестируемых о правилах поведения при тестировании и порядке тестирования. С момента начала тестирования все вопросы и комментарии прекращаются;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наблюдают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за временем тестирования и перерывами, контролируют  тестируемого при сканировании объемно-пространственной формы лица через фронтальную камеру на компьютере.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в случае технической неисправности тестируемому необходимо сообщить администратору тестирования. Администратору тестирования совместно с техническим оператором РЦТ "U </a:t>
            </a:r>
            <a:r>
              <a:rPr lang="ru-RU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Study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" необходимо выявить причины возникновения неисправности, зафиксировать на видео и фото, далее составить Акт выявления технической неисправности техники при тестировании по форме согласно приложению 33 к Правилам и направить в Центр для выяснения обстоятельств и принятия мер по устранению неисправности. Администратору тестирования и техническому оператору РЦТ "U </a:t>
            </a:r>
            <a:r>
              <a:rPr lang="ru-RU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Study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" без согласования с Центром выполнять самостоятельные действия по устранению неисправностей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18672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95006" y="189434"/>
            <a:ext cx="7895407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algn="ctr" defTabSz="914247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НАБЛЮДАТЕЛИ ИЗ ЧИСЛА СОТРУДНИКОВ ДОКСО КОКСОН МОН РК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883" y="981522"/>
            <a:ext cx="11233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писок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наблюдателей из числа сотрудников КОКСОН и ДОКСО утверждается приказом МОН 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РК.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Наблюдатели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из числа сотрудников КОКСОН и ДОКСО контролируют тестирование в аудиториях через мониторы видеонаблюдения.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В случае обнаружения нарушений правил тестируемыми (телефон, шпаргалка и т.д.) наблюдатели информируют администратора тестирования. При этом не допускается излишнее хождение внутри аудитории.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Наблюдатели из числа сотрудников КОКСОН и ДОКСО  должны оказывать помощь администраторам тестирования на всех этапах тестирования и соблюдать предельную вежливость со всеми участниками тестирования. Конфликтные ситуации, споры и т.д. в присутствии тестируемых не допускаются. Все спорные вопросы нужно решать согласованно с Центром.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Наблюдатели из КОКСОН и ДОКСО имеют право до и во время тестирования проверять аудитории, коридоры, уборные на наличие или отсутствие запрещенных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974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74" y="189434"/>
            <a:ext cx="9695607" cy="369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394" tIns="45696" rIns="91394" bIns="45696">
            <a:spAutoFit/>
          </a:bodyPr>
          <a:lstStyle/>
          <a:p>
            <a:pPr algn="ctr" defTabSz="914247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НАБЛЮДАТЕЛИ, НАЗНАЧЕННОЕ ИЗ ЧИСЛА НЕЗАВИСИМЫХ ОРГАНИЗАЦИИ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883" y="981522"/>
            <a:ext cx="11233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Список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и график работы наблюдателей, сформированных из сотрудников независимых организаций, утверждаются приказом МОН РК и действуют в соответствии с настоящей инструкцией.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Наблюдатели, сформированные из сотрудников независимых организаций, контролируют тестирование в аудиториях и соблюдение технологии тестирования через мониторы видеонаблюдения. В случае обнаружения нарушений правил тестируемыми (телефон, шпаргалка и т.д.) наблюдатели информируют администратора тестирования. При этом они не выполняют функции дежурного по аудитории. Все спорные вопросы должны быть согласованы и решены Центром.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612775" algn="l"/>
              </a:tabLs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</a:rPr>
              <a:t>Наблюдатели из числа сотрудников независимых организаций имеют право проверять аудитории, коридоры, туалеты на запрещенные предметы до и во время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053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606" y="3222639"/>
            <a:ext cx="10971372" cy="114326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3" descr="C:\Users\a.khaidarova\Downloads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2070505"/>
            <a:ext cx="1584174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819412" y="3789840"/>
            <a:ext cx="5419810" cy="223224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4" tIns="45696" rIns="91394" bIns="45696" rtlCol="0" anchor="ctr"/>
          <a:lstStyle/>
          <a:p>
            <a:pPr algn="ctr" defTabSz="914157"/>
            <a:endParaRPr lang="ru-RU" b="1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357C23-64C7-49D0-A1AD-9BE88353D6F6}"/>
              </a:ext>
            </a:extLst>
          </p:cNvPr>
          <p:cNvSpPr txBox="1"/>
          <p:nvPr/>
        </p:nvSpPr>
        <p:spPr>
          <a:xfrm>
            <a:off x="766626" y="2205658"/>
            <a:ext cx="4383985" cy="461616"/>
          </a:xfrm>
          <a:prstGeom prst="rect">
            <a:avLst/>
          </a:prstGeom>
          <a:noFill/>
        </p:spPr>
        <p:txBody>
          <a:bodyPr wrap="square" lIns="91394" tIns="45696" rIns="91394" bIns="45696" rtlCol="0">
            <a:spAutoFit/>
          </a:bodyPr>
          <a:lstStyle/>
          <a:p>
            <a:pPr defTabSz="914157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с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25 января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по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22 февраля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5410018" y="261442"/>
            <a:ext cx="6780407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defTabSz="914157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СРОКИ ПРОВЕДЕНИЯ ЕНТ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6622" y="1282797"/>
            <a:ext cx="4271306" cy="461616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с 24 декабря по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21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января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6624" y="3184208"/>
            <a:ext cx="4680521" cy="461616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с 14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февраля по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23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февраля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99662" y="1282377"/>
            <a:ext cx="1440160" cy="461616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r" defTabSz="914157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124 037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38622" y="909520"/>
            <a:ext cx="3075750" cy="369283"/>
          </a:xfrm>
          <a:prstGeom prst="rect">
            <a:avLst/>
          </a:prstGeom>
        </p:spPr>
        <p:txBody>
          <a:bodyPr wrap="none" lIns="91394" tIns="45696" rIns="91394" bIns="45696">
            <a:spAutoFit/>
          </a:bodyPr>
          <a:lstStyle/>
          <a:p>
            <a:pPr defTabSz="914157"/>
            <a:r>
              <a:rPr lang="kk-K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Сроки приема заявлений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38622" y="1845624"/>
            <a:ext cx="2408004" cy="369283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Сроки проведения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8634" y="2814925"/>
            <a:ext cx="3971573" cy="369283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Сроки рассмотрения апелляции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47334" y="1206029"/>
            <a:ext cx="2954562" cy="646282"/>
          </a:xfrm>
          <a:prstGeom prst="rect">
            <a:avLst/>
          </a:prstGeom>
        </p:spPr>
        <p:txBody>
          <a:bodyPr wrap="none" lIns="91394" tIns="45696" rIns="91394" bIns="45696">
            <a:spAutoFit/>
          </a:bodyPr>
          <a:lstStyle/>
          <a:p>
            <a:pPr defTabSz="914157"/>
            <a:r>
              <a:rPr lang="kk-K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Ожидаемое количест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 </a:t>
            </a:r>
          </a:p>
          <a:p>
            <a:pPr defTabSz="914157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тестируемых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206784" y="3860139"/>
            <a:ext cx="3737869" cy="400061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sz="20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42</a:t>
            </a:r>
            <a:r>
              <a:rPr lang="kk-KZ" sz="20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kk-K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пунктов тестирования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76529" y="4420543"/>
            <a:ext cx="3737870" cy="400061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altLang="ko-KR" sz="20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ru-RU" altLang="ko-KR" sz="20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6</a:t>
            </a:r>
            <a:r>
              <a:rPr lang="kk-KZ" altLang="ko-KR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дней тестирования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90185" y="4915619"/>
            <a:ext cx="3710559" cy="400061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altLang="ko-KR" sz="2000" b="1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kk-KZ" altLang="ko-KR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потока в день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162872" y="5485938"/>
            <a:ext cx="3737872" cy="400061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kk-KZ" altLang="ko-KR" sz="2000" b="1" dirty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2 </a:t>
            </a:r>
            <a:r>
              <a:rPr lang="kk-KZ" altLang="ko-KR" sz="20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723 </a:t>
            </a:r>
            <a:r>
              <a:rPr lang="kk-KZ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компьютеров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76" y="3860144"/>
            <a:ext cx="547633" cy="432597"/>
          </a:xfrm>
          <a:prstGeom prst="rect">
            <a:avLst/>
          </a:prstGeom>
        </p:spPr>
      </p:pic>
      <p:pic>
        <p:nvPicPr>
          <p:cNvPr id="127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47" y="4346627"/>
            <a:ext cx="415491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63" y="4990271"/>
            <a:ext cx="418878" cy="4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702724" y="5501581"/>
            <a:ext cx="385687" cy="37649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4" tIns="45696" rIns="91394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5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" name="Oval 1">
            <a:extLst>
              <a:ext uri="{FF2B5EF4-FFF2-40B4-BE49-F238E27FC236}">
                <a16:creationId xmlns="" xmlns:a16="http://schemas.microsoft.com/office/drawing/2014/main" id="{5F390D66-A7E3-4334-B267-9DEE2AB5FCE4}"/>
              </a:ext>
            </a:extLst>
          </p:cNvPr>
          <p:cNvSpPr/>
          <p:nvPr/>
        </p:nvSpPr>
        <p:spPr>
          <a:xfrm>
            <a:off x="5375138" y="1557586"/>
            <a:ext cx="1397449" cy="1372960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94" tIns="45696" rIns="91394" bIns="45696" rtlCol="0" anchor="ctr"/>
          <a:lstStyle/>
          <a:p>
            <a:pPr algn="ctr" defTabSz="914157"/>
            <a:r>
              <a:rPr lang="kk-KZ" altLang="ko-KR" sz="2800" b="1" dirty="0">
                <a:solidFill>
                  <a:srgbClr val="4F81BD">
                    <a:lumMod val="50000"/>
                  </a:srgbClr>
                </a:solidFill>
              </a:rPr>
              <a:t>2022 год</a:t>
            </a:r>
            <a:endParaRPr lang="ko-KR" altLang="en-US" sz="2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1" name="Isosceles Triangle 9">
            <a:extLst>
              <a:ext uri="{FF2B5EF4-FFF2-40B4-BE49-F238E27FC236}">
                <a16:creationId xmlns="" xmlns:a16="http://schemas.microsoft.com/office/drawing/2014/main" id="{5B8689E3-AE4A-4C9E-AC96-5FBCC753EFD9}"/>
              </a:ext>
            </a:extLst>
          </p:cNvPr>
          <p:cNvSpPr/>
          <p:nvPr/>
        </p:nvSpPr>
        <p:spPr>
          <a:xfrm rot="10800000">
            <a:off x="6887294" y="2709720"/>
            <a:ext cx="378732" cy="3323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 defTabSz="914157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32" name="Isosceles Triangle 10">
            <a:extLst>
              <a:ext uri="{FF2B5EF4-FFF2-40B4-BE49-F238E27FC236}">
                <a16:creationId xmlns="" xmlns:a16="http://schemas.microsoft.com/office/drawing/2014/main" id="{C7672754-CF5F-40C4-8606-EC57DCC1A1CE}"/>
              </a:ext>
            </a:extLst>
          </p:cNvPr>
          <p:cNvSpPr/>
          <p:nvPr/>
        </p:nvSpPr>
        <p:spPr>
          <a:xfrm>
            <a:off x="6887294" y="1485578"/>
            <a:ext cx="378735" cy="3323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 defTabSz="914157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99674" y="2248055"/>
            <a:ext cx="1440161" cy="461616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r" defTabSz="914157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103 670</a:t>
            </a:r>
            <a:endParaRPr lang="ru-RU" sz="2000" b="1" i="1" dirty="0">
              <a:solidFill>
                <a:srgbClr val="1F497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83238" y="3763436"/>
            <a:ext cx="5419810" cy="223224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4" tIns="45696" rIns="91394" bIns="45696" rtlCol="0" anchor="ctr"/>
          <a:lstStyle/>
          <a:p>
            <a:pPr algn="ctr" defTabSz="914157"/>
            <a:endParaRPr lang="ru-RU" b="1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69" y="3932817"/>
            <a:ext cx="342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ЯНВАРЬ 2021 год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0917" y="4395335"/>
            <a:ext cx="172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заявлений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12862" y="4395335"/>
            <a:ext cx="204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участвовавших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0917" y="5220702"/>
            <a:ext cx="172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120 141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21961" y="5085984"/>
            <a:ext cx="1901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116 085</a:t>
            </a:r>
          </a:p>
          <a:p>
            <a:pPr algn="ctr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(96,6%)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0630" y="1269554"/>
            <a:ext cx="2880320" cy="0"/>
          </a:xfrm>
          <a:prstGeom prst="line">
            <a:avLst/>
          </a:prstGeom>
          <a:ln w="19050">
            <a:solidFill>
              <a:srgbClr val="1EE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46633" y="2205658"/>
            <a:ext cx="2160240" cy="0"/>
          </a:xfrm>
          <a:prstGeom prst="line">
            <a:avLst/>
          </a:prstGeom>
          <a:ln w="19050">
            <a:solidFill>
              <a:srgbClr val="1EE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395712" y="1806188"/>
            <a:ext cx="4244110" cy="25163"/>
          </a:xfrm>
          <a:prstGeom prst="line">
            <a:avLst/>
          </a:prstGeom>
          <a:ln w="19050">
            <a:solidFill>
              <a:srgbClr val="1EE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82638" y="3184202"/>
            <a:ext cx="3816424" cy="0"/>
          </a:xfrm>
          <a:prstGeom prst="line">
            <a:avLst/>
          </a:prstGeom>
          <a:ln w="19050">
            <a:solidFill>
              <a:srgbClr val="1EE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19342" y="275210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(по состоянию на 21 января 2022 года)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47334" y="2142133"/>
            <a:ext cx="4680520" cy="646282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defTabSz="914157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Принято </a:t>
            </a:r>
          </a:p>
          <a:p>
            <a:pPr defTabSz="914157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заявлений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395712" y="2752105"/>
            <a:ext cx="4244110" cy="0"/>
          </a:xfrm>
          <a:prstGeom prst="line">
            <a:avLst/>
          </a:prstGeom>
          <a:ln w="19050">
            <a:solidFill>
              <a:srgbClr val="1EE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4728" y="175792"/>
            <a:ext cx="1041568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rtlCol="0" anchor="ctr"/>
          <a:lstStyle/>
          <a:p>
            <a:pPr defTabSz="914224" font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СТАТИСТИКА ПО ПРИЕМУ ЗАЯВЛЕНИЙ </a:t>
            </a: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4224" font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РАЗРЕЗЕ ЯЗЫКОВ СДАЧИ ТЕСТИРОВАНИЯ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670" y="1413570"/>
            <a:ext cx="10441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</a:rPr>
              <a:t>Прием заявлений </a:t>
            </a:r>
            <a:r>
              <a:rPr lang="ru-RU" i="1" dirty="0" smtClean="0">
                <a:solidFill>
                  <a:srgbClr val="002060"/>
                </a:solidFill>
              </a:rPr>
              <a:t> всего </a:t>
            </a:r>
            <a:r>
              <a:rPr lang="ru-RU" i="1" dirty="0" smtClean="0">
                <a:solidFill>
                  <a:srgbClr val="0067B4"/>
                </a:solidFill>
              </a:rPr>
              <a:t>– </a:t>
            </a:r>
            <a:r>
              <a:rPr lang="ru-RU" b="1" i="1" dirty="0" smtClean="0">
                <a:solidFill>
                  <a:srgbClr val="4F247A"/>
                </a:solidFill>
              </a:rPr>
              <a:t>103 760</a:t>
            </a:r>
            <a:r>
              <a:rPr lang="ru-RU" i="1" dirty="0" smtClean="0">
                <a:solidFill>
                  <a:srgbClr val="4F247A"/>
                </a:solidFill>
              </a:rPr>
              <a:t>, </a:t>
            </a:r>
            <a:r>
              <a:rPr lang="ru-RU" i="1" dirty="0">
                <a:solidFill>
                  <a:srgbClr val="4F81BD">
                    <a:lumMod val="50000"/>
                  </a:srgbClr>
                </a:solidFill>
              </a:rPr>
              <a:t>из них: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67B4"/>
                </a:solidFill>
              </a:rPr>
              <a:t>на казахском языке – </a:t>
            </a:r>
            <a:r>
              <a:rPr lang="ru-RU" b="1" i="1" dirty="0" smtClean="0">
                <a:solidFill>
                  <a:srgbClr val="4F247A"/>
                </a:solidFill>
              </a:rPr>
              <a:t>80 924 (78,06%)</a:t>
            </a:r>
            <a:r>
              <a:rPr lang="ru-RU" i="1" dirty="0" smtClean="0">
                <a:solidFill>
                  <a:srgbClr val="4F247A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67B4"/>
                </a:solidFill>
              </a:rPr>
              <a:t>на русском языке – </a:t>
            </a:r>
            <a:r>
              <a:rPr lang="ru-RU" b="1" i="1" dirty="0" smtClean="0">
                <a:solidFill>
                  <a:srgbClr val="4F247A"/>
                </a:solidFill>
              </a:rPr>
              <a:t>22 542 (21,74%)</a:t>
            </a:r>
            <a:r>
              <a:rPr lang="ru-RU" i="1" dirty="0" smtClean="0">
                <a:solidFill>
                  <a:srgbClr val="4F247A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67B4"/>
                </a:solidFill>
              </a:rPr>
              <a:t>на английском языке -  </a:t>
            </a:r>
            <a:r>
              <a:rPr lang="ru-RU" b="1" i="1" dirty="0" smtClean="0">
                <a:solidFill>
                  <a:srgbClr val="451F6B"/>
                </a:solidFill>
              </a:rPr>
              <a:t>204 (0,2%).</a:t>
            </a:r>
          </a:p>
          <a:p>
            <a:pPr>
              <a:lnSpc>
                <a:spcPct val="150000"/>
              </a:lnSpc>
            </a:pPr>
            <a:endParaRPr lang="ru-RU" i="1" dirty="0" smtClean="0">
              <a:solidFill>
                <a:srgbClr val="0067B4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Прием заявлений по категориям:  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67B4"/>
                </a:solidFill>
              </a:rPr>
              <a:t>- </a:t>
            </a:r>
            <a:r>
              <a:rPr lang="ru-RU" i="1" dirty="0" smtClean="0">
                <a:solidFill>
                  <a:srgbClr val="0067B4"/>
                </a:solidFill>
              </a:rPr>
              <a:t> обучающиеся </a:t>
            </a:r>
            <a:r>
              <a:rPr lang="ru-RU" i="1" dirty="0">
                <a:solidFill>
                  <a:srgbClr val="0067B4"/>
                </a:solidFill>
              </a:rPr>
              <a:t>11 (12) классов организаций среднего </a:t>
            </a:r>
            <a:r>
              <a:rPr lang="ru-RU" i="1" dirty="0" smtClean="0">
                <a:solidFill>
                  <a:srgbClr val="0067B4"/>
                </a:solidFill>
              </a:rPr>
              <a:t>образования – </a:t>
            </a:r>
            <a:r>
              <a:rPr lang="ru-RU" b="1" i="1" dirty="0" smtClean="0">
                <a:solidFill>
                  <a:srgbClr val="451F6B"/>
                </a:solidFill>
              </a:rPr>
              <a:t>98 195</a:t>
            </a:r>
            <a:r>
              <a:rPr lang="ru-RU" i="1" dirty="0" smtClean="0">
                <a:solidFill>
                  <a:srgbClr val="451F6B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67B4"/>
                </a:solidFill>
              </a:rPr>
              <a:t>- лица</a:t>
            </a:r>
            <a:r>
              <a:rPr lang="ru-RU" i="1" dirty="0">
                <a:solidFill>
                  <a:srgbClr val="0067B4"/>
                </a:solidFill>
              </a:rPr>
              <a:t>, зачисленные в ВУЗ на академический </a:t>
            </a:r>
            <a:r>
              <a:rPr lang="ru-RU" i="1" dirty="0" smtClean="0">
                <a:solidFill>
                  <a:srgbClr val="0067B4"/>
                </a:solidFill>
              </a:rPr>
              <a:t>период – </a:t>
            </a:r>
            <a:r>
              <a:rPr lang="ru-RU" b="1" i="1" dirty="0" smtClean="0">
                <a:solidFill>
                  <a:srgbClr val="451F6B"/>
                </a:solidFill>
              </a:rPr>
              <a:t>4 741;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67B4"/>
                </a:solidFill>
              </a:rPr>
              <a:t>- студенты-переводники </a:t>
            </a:r>
            <a:r>
              <a:rPr lang="ru-RU" i="1" dirty="0">
                <a:solidFill>
                  <a:srgbClr val="0067B4"/>
                </a:solidFill>
              </a:rPr>
              <a:t>из творческой подготовки на другие группы </a:t>
            </a:r>
            <a:r>
              <a:rPr lang="ru-RU" i="1" dirty="0" smtClean="0">
                <a:solidFill>
                  <a:srgbClr val="0067B4"/>
                </a:solidFill>
              </a:rPr>
              <a:t>ГОП – </a:t>
            </a:r>
            <a:r>
              <a:rPr lang="ru-RU" b="1" i="1" dirty="0" smtClean="0">
                <a:solidFill>
                  <a:srgbClr val="451F6B"/>
                </a:solidFill>
              </a:rPr>
              <a:t>325;</a:t>
            </a:r>
            <a:endParaRPr lang="ru-RU" b="1" i="1" dirty="0">
              <a:solidFill>
                <a:srgbClr val="451F6B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67B4"/>
                </a:solidFill>
              </a:rPr>
              <a:t>- студенты-переводники </a:t>
            </a:r>
            <a:r>
              <a:rPr lang="ru-RU" i="1" dirty="0">
                <a:solidFill>
                  <a:srgbClr val="0067B4"/>
                </a:solidFill>
              </a:rPr>
              <a:t>на ГОП области образования </a:t>
            </a:r>
            <a:r>
              <a:rPr lang="ru-RU" i="1" dirty="0" smtClean="0">
                <a:solidFill>
                  <a:srgbClr val="0067B4"/>
                </a:solidFill>
              </a:rPr>
              <a:t>«Педагогические науки» – </a:t>
            </a:r>
            <a:r>
              <a:rPr lang="ru-RU" b="1" i="1" dirty="0" smtClean="0">
                <a:solidFill>
                  <a:srgbClr val="451F6B"/>
                </a:solidFill>
              </a:rPr>
              <a:t>409.</a:t>
            </a:r>
            <a:endParaRPr lang="ru-RU" b="1" i="1" dirty="0">
              <a:solidFill>
                <a:srgbClr val="451F6B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56" y="106160"/>
            <a:ext cx="11868396" cy="6506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1049" y="4447324"/>
            <a:ext cx="286192" cy="329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7120" y="4389143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2771511" y="4598213"/>
            <a:ext cx="112967" cy="128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138" y="4736405"/>
            <a:ext cx="551735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БЕЙНЕУ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1656" y="5161635"/>
            <a:ext cx="286192" cy="3297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7983" y="5114916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2251647" y="5323986"/>
            <a:ext cx="112967" cy="128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0255" y="5465399"/>
            <a:ext cx="708829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ЖАҢАӨЗЕН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8554" y="3358719"/>
            <a:ext cx="286192" cy="329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44151" y="3312029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4158544" y="3521088"/>
            <a:ext cx="112967" cy="128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32044" y="3662502"/>
            <a:ext cx="578986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ШАЛҚАР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0305" y="3700826"/>
            <a:ext cx="286192" cy="32976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41243" y="3654124"/>
            <a:ext cx="341449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2550293" y="3863185"/>
            <a:ext cx="112967" cy="1280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99780" y="4004600"/>
            <a:ext cx="627077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КҮЛСАРЫ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9459" y="3954174"/>
            <a:ext cx="570971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4071" y="2108925"/>
            <a:ext cx="286192" cy="32976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69675" y="2062241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2284065" y="2271303"/>
            <a:ext cx="112967" cy="12802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71184" y="2437433"/>
            <a:ext cx="495630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АҚСАЙ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353" y="1603955"/>
            <a:ext cx="286192" cy="32976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42952" y="1557243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6557342" y="1766305"/>
            <a:ext cx="112967" cy="12802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10811" y="1907719"/>
            <a:ext cx="619062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АТБАСАР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9981" y="2202593"/>
            <a:ext cx="286192" cy="32976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805583" y="2155873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5919972" y="2364941"/>
            <a:ext cx="112967" cy="12802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67028" y="2506354"/>
            <a:ext cx="631884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АРҚАЛЫҚ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1668" y="1544349"/>
            <a:ext cx="286192" cy="32976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137266" y="1497629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8251658" y="1706693"/>
            <a:ext cx="112967" cy="12802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93520" y="1824504"/>
            <a:ext cx="676769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ЕКІБАСТҰЗ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3064" y="2701173"/>
            <a:ext cx="286192" cy="346879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0958665" y="2651768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7" cstate="print"/>
          <a:srcRect l="31200" t="24941" r="30851" b="39652"/>
          <a:stretch/>
        </p:blipFill>
        <p:spPr>
          <a:xfrm>
            <a:off x="11073060" y="2860823"/>
            <a:ext cx="112967" cy="13467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0712714" y="3002249"/>
            <a:ext cx="846688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УЛКЕН НАРЫН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308834" y="3547572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8666" y="3800473"/>
            <a:ext cx="286192" cy="329763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8074266" y="3753774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8188654" y="3962832"/>
            <a:ext cx="112967" cy="12802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959757" y="4104247"/>
            <a:ext cx="583796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БАЛҚАШ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8203" y="3291324"/>
            <a:ext cx="286192" cy="329763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853805" y="3244637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5968198" y="3453701"/>
            <a:ext cx="112967" cy="12802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663158" y="3595115"/>
            <a:ext cx="736082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ЖЕЗҚАЗҒАН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4923" y="6141536"/>
            <a:ext cx="286192" cy="329763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6747878" y="6075361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6903448" y="6270768"/>
            <a:ext cx="112967" cy="128027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661681" y="6470815"/>
            <a:ext cx="729669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САРЫАҒАШ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1428" y="4540526"/>
            <a:ext cx="286192" cy="329763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6517176" y="4493806"/>
            <a:ext cx="341449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6631421" y="4702876"/>
            <a:ext cx="112967" cy="128027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267168" y="4366116"/>
            <a:ext cx="889969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ШОЛАҚҚОРҒАН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9078" y="6258386"/>
            <a:ext cx="286192" cy="329763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6276035" y="6202463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6429696" y="6411533"/>
            <a:ext cx="112967" cy="128027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154548" y="6542839"/>
            <a:ext cx="660741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ЖЕТЫСАЙ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921" y="4817136"/>
            <a:ext cx="286192" cy="329763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5755250" y="4770416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5908911" y="4979486"/>
            <a:ext cx="112967" cy="128027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5560594" y="5120899"/>
            <a:ext cx="822644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ЖАҢАҚОРҒАН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2085" y="4052711"/>
            <a:ext cx="286192" cy="329763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>
          <a:xfrm>
            <a:off x="4378416" y="4005991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4532077" y="4215062"/>
            <a:ext cx="112967" cy="128027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4247076" y="4356475"/>
            <a:ext cx="696005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ӘЙТЕКЕ БИ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5087" y="5390171"/>
            <a:ext cx="286192" cy="329763"/>
          </a:xfrm>
          <a:prstGeom prst="rect">
            <a:avLst/>
          </a:prstGeom>
        </p:spPr>
      </p:pic>
      <p:sp>
        <p:nvSpPr>
          <p:cNvPr id="128" name="Прямоугольник 127"/>
          <p:cNvSpPr/>
          <p:nvPr/>
        </p:nvSpPr>
        <p:spPr>
          <a:xfrm>
            <a:off x="7771415" y="5343453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7925076" y="5552523"/>
            <a:ext cx="112967" cy="128027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822852" y="5693936"/>
            <a:ext cx="330521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kk-KZ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564482" y="4294091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1462" y="5013000"/>
            <a:ext cx="286192" cy="329763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9779376" y="4966280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9933033" y="5175350"/>
            <a:ext cx="112967" cy="128027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9721414" y="5316764"/>
            <a:ext cx="622267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ЖАРКЕНТ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5006" y="5568280"/>
            <a:ext cx="286192" cy="329763"/>
          </a:xfrm>
          <a:prstGeom prst="rect">
            <a:avLst/>
          </a:prstGeom>
        </p:spPr>
      </p:pic>
      <p:sp>
        <p:nvSpPr>
          <p:cNvPr id="140" name="Прямоугольник 139"/>
          <p:cNvSpPr/>
          <p:nvPr/>
        </p:nvSpPr>
        <p:spPr>
          <a:xfrm>
            <a:off x="8541334" y="5521559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8694999" y="5730628"/>
            <a:ext cx="112967" cy="128027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8324566" y="5855421"/>
            <a:ext cx="720052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ШАМАЛГАН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5224" y="5135768"/>
            <a:ext cx="286192" cy="346879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9191553" y="5086361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903518" y="5230413"/>
            <a:ext cx="426702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kk-KZ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ЕСИК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3888" y="994201"/>
            <a:ext cx="286192" cy="346879"/>
          </a:xfrm>
          <a:prstGeom prst="rect">
            <a:avLst/>
          </a:prstGeom>
        </p:spPr>
      </p:pic>
      <p:sp>
        <p:nvSpPr>
          <p:cNvPr id="157" name="Прямоугольник 156"/>
          <p:cNvSpPr/>
          <p:nvPr/>
        </p:nvSpPr>
        <p:spPr>
          <a:xfrm>
            <a:off x="5969488" y="944802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7" cstate="print"/>
          <a:srcRect l="31200" t="24941" r="30851" b="39652"/>
          <a:stretch/>
        </p:blipFill>
        <p:spPr>
          <a:xfrm>
            <a:off x="6083880" y="1153857"/>
            <a:ext cx="112967" cy="134671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5663158" y="1285038"/>
            <a:ext cx="995766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НОВОИШИМСКОЕ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89302" y="3959601"/>
            <a:ext cx="341742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72681" y="2299123"/>
            <a:ext cx="441128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ОРАЛ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9992" y="1989301"/>
            <a:ext cx="304734" cy="351128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1381443" y="1937625"/>
            <a:ext cx="420291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710" y="3645870"/>
            <a:ext cx="304734" cy="351128"/>
          </a:xfrm>
          <a:prstGeom prst="rect">
            <a:avLst/>
          </a:prstGeom>
        </p:spPr>
      </p:pic>
      <p:sp>
        <p:nvSpPr>
          <p:cNvPr id="175" name="Прямоугольник 174"/>
          <p:cNvSpPr/>
          <p:nvPr/>
        </p:nvSpPr>
        <p:spPr>
          <a:xfrm>
            <a:off x="1580962" y="3618879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76" name="Рисунок 17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1161" y="2300639"/>
            <a:ext cx="304734" cy="351128"/>
          </a:xfrm>
          <a:prstGeom prst="rect">
            <a:avLst/>
          </a:prstGeom>
        </p:spPr>
      </p:pic>
      <p:sp>
        <p:nvSpPr>
          <p:cNvPr id="177" name="Прямоугольник 176"/>
          <p:cNvSpPr/>
          <p:nvPr/>
        </p:nvSpPr>
        <p:spPr>
          <a:xfrm>
            <a:off x="3183218" y="2303837"/>
            <a:ext cx="463721" cy="261661"/>
          </a:xfrm>
          <a:prstGeom prst="rect">
            <a:avLst/>
          </a:prstGeom>
        </p:spPr>
        <p:txBody>
          <a:bodyPr wrap="squar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086" y="908931"/>
            <a:ext cx="304734" cy="351128"/>
          </a:xfrm>
          <a:prstGeom prst="rect">
            <a:avLst/>
          </a:prstGeom>
        </p:spPr>
      </p:pic>
      <p:sp>
        <p:nvSpPr>
          <p:cNvPr id="183" name="Прямоугольник 182"/>
          <p:cNvSpPr/>
          <p:nvPr/>
        </p:nvSpPr>
        <p:spPr>
          <a:xfrm>
            <a:off x="4943081" y="908930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294" y="188685"/>
            <a:ext cx="355162" cy="373367"/>
          </a:xfrm>
          <a:prstGeom prst="rect">
            <a:avLst/>
          </a:prstGeom>
        </p:spPr>
      </p:pic>
      <p:sp>
        <p:nvSpPr>
          <p:cNvPr id="185" name="Прямоугольник 184"/>
          <p:cNvSpPr/>
          <p:nvPr/>
        </p:nvSpPr>
        <p:spPr>
          <a:xfrm>
            <a:off x="6864084" y="180177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kk-KZ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86" name="Рисунок 18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0884" y="926574"/>
            <a:ext cx="355230" cy="351128"/>
          </a:xfrm>
          <a:prstGeom prst="rect">
            <a:avLst/>
          </a:prstGeom>
        </p:spPr>
      </p:pic>
      <p:sp>
        <p:nvSpPr>
          <p:cNvPr id="187" name="Прямоугольник 186"/>
          <p:cNvSpPr/>
          <p:nvPr/>
        </p:nvSpPr>
        <p:spPr>
          <a:xfrm>
            <a:off x="6753579" y="930419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3640" y="2727226"/>
            <a:ext cx="304734" cy="351128"/>
          </a:xfrm>
          <a:prstGeom prst="rect">
            <a:avLst/>
          </a:prstGeom>
        </p:spPr>
      </p:pic>
      <p:sp>
        <p:nvSpPr>
          <p:cNvPr id="191" name="Прямоугольник 190"/>
          <p:cNvSpPr/>
          <p:nvPr/>
        </p:nvSpPr>
        <p:spPr>
          <a:xfrm>
            <a:off x="7672345" y="2691040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938" y="1789497"/>
            <a:ext cx="460817" cy="530975"/>
          </a:xfrm>
          <a:prstGeom prst="rect">
            <a:avLst/>
          </a:prstGeom>
        </p:spPr>
      </p:pic>
      <p:sp>
        <p:nvSpPr>
          <p:cNvPr id="200" name="Прямоугольник 199"/>
          <p:cNvSpPr/>
          <p:nvPr/>
        </p:nvSpPr>
        <p:spPr>
          <a:xfrm>
            <a:off x="7282563" y="1747126"/>
            <a:ext cx="593413" cy="384800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endParaRPr lang="en-US" sz="1900" dirty="0">
              <a:solidFill>
                <a:prstClr val="white"/>
              </a:solidFill>
            </a:endParaRPr>
          </a:p>
        </p:txBody>
      </p:sp>
      <p:pic>
        <p:nvPicPr>
          <p:cNvPr id="203" name="Рисунок 20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8824" y="1341079"/>
            <a:ext cx="304734" cy="351128"/>
          </a:xfrm>
          <a:prstGeom prst="rect">
            <a:avLst/>
          </a:prstGeom>
        </p:spPr>
      </p:pic>
      <p:sp>
        <p:nvSpPr>
          <p:cNvPr id="204" name="Прямоугольник 203"/>
          <p:cNvSpPr/>
          <p:nvPr/>
        </p:nvSpPr>
        <p:spPr>
          <a:xfrm>
            <a:off x="8904191" y="1326233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66528" y="2070955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642726" y="3751165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258973" y="2421448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036907" y="1030968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6926868" y="300390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827302" y="1043909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392939" y="1916318"/>
            <a:ext cx="403725" cy="461772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4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977600" y="1459022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7741220" y="2854767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834356" y="1261381"/>
            <a:ext cx="684786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671273" y="564791"/>
            <a:ext cx="747301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599262" y="1225845"/>
            <a:ext cx="687990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КӨКШЕТАУ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159310" y="2276009"/>
            <a:ext cx="832261" cy="215483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496108" y="3073505"/>
            <a:ext cx="758523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8807966" y="1673229"/>
            <a:ext cx="697609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7" name="Рисунок 23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4094" y="2372340"/>
            <a:ext cx="304734" cy="351128"/>
          </a:xfrm>
          <a:prstGeom prst="rect">
            <a:avLst/>
          </a:prstGeom>
        </p:spPr>
      </p:pic>
      <p:sp>
        <p:nvSpPr>
          <p:cNvPr id="238" name="Прямоугольник 237"/>
          <p:cNvSpPr/>
          <p:nvPr/>
        </p:nvSpPr>
        <p:spPr>
          <a:xfrm>
            <a:off x="9616323" y="2328391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688492" y="2466796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587399" y="2685115"/>
            <a:ext cx="506851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1" name="Рисунок 2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9058" y="2551456"/>
            <a:ext cx="304734" cy="351128"/>
          </a:xfrm>
          <a:prstGeom prst="rect">
            <a:avLst/>
          </a:prstGeom>
        </p:spPr>
      </p:pic>
      <p:sp>
        <p:nvSpPr>
          <p:cNvPr id="242" name="Прямоугольник 241"/>
          <p:cNvSpPr/>
          <p:nvPr/>
        </p:nvSpPr>
        <p:spPr>
          <a:xfrm>
            <a:off x="10391431" y="2507507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0463453" y="2645912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10299849" y="2864233"/>
            <a:ext cx="631884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ӨСКЕМЕН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" name="Рисунок 24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4064" y="4654214"/>
            <a:ext cx="304734" cy="351128"/>
          </a:xfrm>
          <a:prstGeom prst="rect">
            <a:avLst/>
          </a:prstGeom>
        </p:spPr>
      </p:pic>
      <p:sp>
        <p:nvSpPr>
          <p:cNvPr id="246" name="Прямоугольник 245"/>
          <p:cNvSpPr/>
          <p:nvPr/>
        </p:nvSpPr>
        <p:spPr>
          <a:xfrm>
            <a:off x="9030269" y="4654213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9102290" y="4792619"/>
            <a:ext cx="222188" cy="261661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8805993" y="4942314"/>
            <a:ext cx="881955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ТАЛДЫҚОРҒАН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3" name="Рисунок 25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6656" y="5158388"/>
            <a:ext cx="304734" cy="351128"/>
          </a:xfrm>
          <a:prstGeom prst="rect">
            <a:avLst/>
          </a:prstGeom>
        </p:spPr>
      </p:pic>
      <p:sp>
        <p:nvSpPr>
          <p:cNvPr id="254" name="Прямоугольник 253"/>
          <p:cNvSpPr/>
          <p:nvPr/>
        </p:nvSpPr>
        <p:spPr>
          <a:xfrm>
            <a:off x="7391352" y="5158387"/>
            <a:ext cx="420289" cy="261661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458483" y="5298524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7391350" y="5509194"/>
            <a:ext cx="508454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ТАРАЗ 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Рисунок 26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4026" y="5065680"/>
            <a:ext cx="304734" cy="351128"/>
          </a:xfrm>
          <a:prstGeom prst="rect">
            <a:avLst/>
          </a:prstGeom>
        </p:spPr>
      </p:pic>
      <p:sp>
        <p:nvSpPr>
          <p:cNvPr id="262" name="Прямоугольник 261"/>
          <p:cNvSpPr/>
          <p:nvPr/>
        </p:nvSpPr>
        <p:spPr>
          <a:xfrm>
            <a:off x="6251130" y="5014338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6315449" y="5172127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048303" y="5364968"/>
            <a:ext cx="715242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ТУРКЕСТАН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5" name="Рисунок 26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110" y="4457668"/>
            <a:ext cx="304734" cy="351128"/>
          </a:xfrm>
          <a:prstGeom prst="rect">
            <a:avLst/>
          </a:prstGeom>
        </p:spPr>
      </p:pic>
      <p:sp>
        <p:nvSpPr>
          <p:cNvPr id="266" name="Прямоугольник 265"/>
          <p:cNvSpPr/>
          <p:nvPr/>
        </p:nvSpPr>
        <p:spPr>
          <a:xfrm>
            <a:off x="5171010" y="4464577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5258883" y="4596073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5015280" y="4814395"/>
            <a:ext cx="791894" cy="199943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ҚЫЗЫЛОРДА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9" name="Рисунок 26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231" y="4914236"/>
            <a:ext cx="304734" cy="351128"/>
          </a:xfrm>
          <a:prstGeom prst="rect">
            <a:avLst/>
          </a:prstGeom>
        </p:spPr>
      </p:pic>
      <p:sp>
        <p:nvSpPr>
          <p:cNvPr id="270" name="Прямоугольник 269"/>
          <p:cNvSpPr/>
          <p:nvPr/>
        </p:nvSpPr>
        <p:spPr>
          <a:xfrm>
            <a:off x="1498602" y="4870287"/>
            <a:ext cx="419997" cy="261453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572261" y="5025225"/>
            <a:ext cx="276019" cy="26166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defTabSz="912655"/>
            <a:r>
              <a:rPr lang="en-US" sz="11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466666" y="5246395"/>
            <a:ext cx="477998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kk-KZ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АҚТАУ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3" name="Рисунок 23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8849" y="5722217"/>
            <a:ext cx="460817" cy="530975"/>
          </a:xfrm>
          <a:prstGeom prst="rect">
            <a:avLst/>
          </a:prstGeom>
        </p:spPr>
      </p:pic>
      <p:sp>
        <p:nvSpPr>
          <p:cNvPr id="234" name="Прямоугольник 233"/>
          <p:cNvSpPr/>
          <p:nvPr/>
        </p:nvSpPr>
        <p:spPr>
          <a:xfrm>
            <a:off x="8891475" y="5679846"/>
            <a:ext cx="593413" cy="384800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001849" y="5849046"/>
            <a:ext cx="403725" cy="461772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400" b="1" dirty="0">
                <a:solidFill>
                  <a:prstClr val="black"/>
                </a:solidFill>
              </a:rPr>
              <a:t>U</a:t>
            </a:r>
          </a:p>
        </p:txBody>
      </p:sp>
      <p:pic>
        <p:nvPicPr>
          <p:cNvPr id="273" name="Рисунок 27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1270" y="5542835"/>
            <a:ext cx="360040" cy="412630"/>
          </a:xfrm>
          <a:prstGeom prst="rect">
            <a:avLst/>
          </a:prstGeom>
        </p:spPr>
      </p:pic>
      <p:sp>
        <p:nvSpPr>
          <p:cNvPr id="274" name="Прямоугольник 273"/>
          <p:cNvSpPr/>
          <p:nvPr/>
        </p:nvSpPr>
        <p:spPr>
          <a:xfrm>
            <a:off x="6599262" y="5498920"/>
            <a:ext cx="482514" cy="307690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671270" y="5622637"/>
            <a:ext cx="309073" cy="400045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0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3141558" y="2578908"/>
            <a:ext cx="577384" cy="200091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kk-KZ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АҚТӨБЕ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0" name="Рисунок 28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1501" y="5542835"/>
            <a:ext cx="341438" cy="407822"/>
          </a:xfrm>
          <a:prstGeom prst="rect">
            <a:avLst/>
          </a:prstGeom>
        </p:spPr>
      </p:pic>
      <p:sp>
        <p:nvSpPr>
          <p:cNvPr id="291" name="Прямоугольник 290"/>
          <p:cNvSpPr/>
          <p:nvPr/>
        </p:nvSpPr>
        <p:spPr>
          <a:xfrm>
            <a:off x="6980848" y="5486291"/>
            <a:ext cx="482513" cy="307619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7031313" y="5632314"/>
            <a:ext cx="309073" cy="400045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0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6351267" y="5915014"/>
            <a:ext cx="1170202" cy="215336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ШЫМКЕНТ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РЦТ)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933047" y="5498578"/>
            <a:ext cx="1194248" cy="230675"/>
          </a:xfrm>
          <a:prstGeom prst="rect">
            <a:avLst/>
          </a:prstGeom>
          <a:noFill/>
        </p:spPr>
        <p:txBody>
          <a:bodyPr wrap="none" lIns="91286" tIns="45642" rIns="91286" bIns="45642" rtlCol="0">
            <a:spAutoFit/>
          </a:bodyPr>
          <a:lstStyle/>
          <a:p>
            <a:pPr algn="ctr" defTabSz="912655"/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РЦТ)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19"/>
          <p:cNvGrpSpPr/>
          <p:nvPr/>
        </p:nvGrpSpPr>
        <p:grpSpPr>
          <a:xfrm>
            <a:off x="304446" y="219803"/>
            <a:ext cx="2635826" cy="1012610"/>
            <a:chOff x="251520" y="272446"/>
            <a:chExt cx="2635825" cy="1012372"/>
          </a:xfrm>
        </p:grpSpPr>
        <p:sp>
          <p:nvSpPr>
            <p:cNvPr id="321" name="TextBox 320"/>
            <p:cNvSpPr txBox="1"/>
            <p:nvPr/>
          </p:nvSpPr>
          <p:spPr>
            <a:xfrm>
              <a:off x="649878" y="276786"/>
              <a:ext cx="1768432" cy="230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655"/>
              <a:r>
                <a:rPr lang="ru-RU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ОБЩЕЕ КОЛИЧЕСТВО РЦТ </a:t>
              </a:r>
              <a:endPara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327949" y="370280"/>
              <a:ext cx="412292" cy="33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655"/>
              <a:r>
                <a:rPr lang="ru-RU" sz="16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251520" y="699540"/>
              <a:ext cx="25922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655"/>
              <a:r>
                <a:rPr lang="ru-RU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ОБЩЕЕ КОЛИЧЕСТВО ПОСАДОЧНЫХ </a:t>
              </a:r>
              <a:r>
                <a:rPr lang="ru-RU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231651" y="946344"/>
              <a:ext cx="639919" cy="33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655"/>
              <a:r>
                <a:rPr lang="kk-KZ" sz="16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2723</a:t>
              </a:r>
              <a:endPara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Скругленный прямоугольник 333"/>
            <p:cNvSpPr/>
            <p:nvPr/>
          </p:nvSpPr>
          <p:spPr>
            <a:xfrm>
              <a:off x="251520" y="272446"/>
              <a:ext cx="2635825" cy="1003160"/>
            </a:xfrm>
            <a:prstGeom prst="roundRect">
              <a:avLst>
                <a:gd name="adj" fmla="val 528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55"/>
              <a:endParaRPr lang="en-US" sz="190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</p:grpSp>
      <p:pic>
        <p:nvPicPr>
          <p:cNvPr id="287" name="Рисунок 28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80124" y="5752960"/>
            <a:ext cx="460817" cy="530975"/>
          </a:xfrm>
          <a:prstGeom prst="rect">
            <a:avLst/>
          </a:prstGeom>
        </p:spPr>
      </p:pic>
      <p:sp>
        <p:nvSpPr>
          <p:cNvPr id="289" name="Прямоугольник 288"/>
          <p:cNvSpPr/>
          <p:nvPr/>
        </p:nvSpPr>
        <p:spPr>
          <a:xfrm>
            <a:off x="9484888" y="5713472"/>
            <a:ext cx="457158" cy="384800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9508696" y="5867386"/>
            <a:ext cx="403725" cy="461772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4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3" name="Рисунок 282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2542" y="5542835"/>
            <a:ext cx="338728" cy="412630"/>
          </a:xfrm>
          <a:prstGeom prst="rect">
            <a:avLst/>
          </a:prstGeom>
        </p:spPr>
      </p:pic>
      <p:sp>
        <p:nvSpPr>
          <p:cNvPr id="297" name="TextBox 296"/>
          <p:cNvSpPr txBox="1"/>
          <p:nvPr/>
        </p:nvSpPr>
        <p:spPr>
          <a:xfrm>
            <a:off x="6311233" y="5622637"/>
            <a:ext cx="290327" cy="400045"/>
          </a:xfrm>
          <a:prstGeom prst="rect">
            <a:avLst/>
          </a:prstGeom>
          <a:noFill/>
        </p:spPr>
        <p:txBody>
          <a:bodyPr wrap="square" lIns="91286" tIns="45642" rIns="91286" bIns="45642" rtlCol="0">
            <a:spAutoFit/>
          </a:bodyPr>
          <a:lstStyle/>
          <a:p>
            <a:pPr defTabSz="912655"/>
            <a:r>
              <a:rPr lang="en-US" sz="2000" b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6232744" y="5484872"/>
            <a:ext cx="482513" cy="307619"/>
          </a:xfrm>
          <a:prstGeom prst="rect">
            <a:avLst/>
          </a:prstGeom>
        </p:spPr>
        <p:txBody>
          <a:bodyPr wrap="none" lIns="91286" tIns="45642" rIns="91286" bIns="45642">
            <a:spAutoFit/>
          </a:bodyPr>
          <a:lstStyle/>
          <a:p>
            <a:pPr algn="ctr" defTabSz="912655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300" name="Рисунок 299"/>
          <p:cNvPicPr>
            <a:picLocks noChangeAspect="1"/>
          </p:cNvPicPr>
          <p:nvPr/>
        </p:nvPicPr>
        <p:blipFill rotWithShape="1">
          <a:blip r:embed="rId5" cstate="print"/>
          <a:srcRect l="31200" t="24941" r="30851" b="39652"/>
          <a:stretch/>
        </p:blipFill>
        <p:spPr>
          <a:xfrm>
            <a:off x="9342878" y="5302535"/>
            <a:ext cx="112967" cy="128027"/>
          </a:xfrm>
          <a:prstGeom prst="rect">
            <a:avLst/>
          </a:prstGeom>
        </p:spPr>
      </p:pic>
      <p:sp>
        <p:nvSpPr>
          <p:cNvPr id="308" name="TextBox 307"/>
          <p:cNvSpPr txBox="1"/>
          <p:nvPr/>
        </p:nvSpPr>
        <p:spPr>
          <a:xfrm>
            <a:off x="354886" y="6264225"/>
            <a:ext cx="5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 Пункты,</a:t>
            </a:r>
            <a:r>
              <a:rPr lang="en-US" sz="1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которых количество тестируемых превышает более 1500 человек или расстояние между РЦТ 300 и более км. </a:t>
            </a:r>
            <a:endParaRPr lang="ru-RU" sz="12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364625" y="85498"/>
            <a:ext cx="3711740" cy="62324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kk-KZ" sz="900" b="1" dirty="0" smtClean="0">
                <a:solidFill>
                  <a:srgbClr val="4F2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kk-KZ" sz="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ПУНКТОВ В ГОРОДАХ РЕСПУБЛИКАНСКОГО ЗНАЧЕНИЯ;</a:t>
            </a:r>
          </a:p>
          <a:p>
            <a:r>
              <a:rPr lang="kk-KZ" sz="900" b="1" dirty="0" smtClean="0">
                <a:solidFill>
                  <a:srgbClr val="4F2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kk-KZ" sz="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ПУНКТОВ В ОБЛАСТНЫХ ЦЕНТРАХ;</a:t>
            </a:r>
          </a:p>
          <a:p>
            <a:r>
              <a:rPr lang="kk-KZ" sz="900" b="1" dirty="0">
                <a:solidFill>
                  <a:srgbClr val="4F2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sz="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ПУНКТА В МОНОГОРОДАХ;</a:t>
            </a:r>
          </a:p>
          <a:p>
            <a:r>
              <a:rPr lang="kk-KZ" sz="900" b="1" dirty="0" smtClean="0">
                <a:solidFill>
                  <a:srgbClr val="4F2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kk-KZ" sz="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900" b="1" dirty="0">
                <a:solidFill>
                  <a:srgbClr val="4F2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 В РАЙОННЫХ ЦЕНТРАХ.</a:t>
            </a:r>
            <a:endParaRPr lang="ru-RU" sz="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749254" y="337935"/>
            <a:ext cx="10441159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ТЕСТОВЫЕ ЗАДАНИЯ и ПРОДОЛЖИТЕЛЬНОСТЬ ЕНТ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C1E3930B-7119-456D-9D06-BBC163D5C33F}"/>
              </a:ext>
            </a:extLst>
          </p:cNvPr>
          <p:cNvGrpSpPr/>
          <p:nvPr/>
        </p:nvGrpSpPr>
        <p:grpSpPr>
          <a:xfrm>
            <a:off x="1302976" y="3118628"/>
            <a:ext cx="2848015" cy="1395643"/>
            <a:chOff x="2479421" y="4104258"/>
            <a:chExt cx="1595008" cy="12009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BF1F280-9501-431C-8711-13DC6EE6A757}"/>
                </a:ext>
              </a:extLst>
            </p:cNvPr>
            <p:cNvSpPr txBox="1"/>
            <p:nvPr/>
          </p:nvSpPr>
          <p:spPr>
            <a:xfrm>
              <a:off x="2479422" y="4104258"/>
              <a:ext cx="1441967" cy="344294"/>
            </a:xfrm>
            <a:prstGeom prst="rect">
              <a:avLst/>
            </a:prstGeom>
            <a:solidFill>
              <a:srgbClr val="0067B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000" b="1" dirty="0" smtClean="0">
                  <a:solidFill>
                    <a:prstClr val="white"/>
                  </a:solidFill>
                </a:rPr>
                <a:t>Тестовых заданий</a:t>
              </a:r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BC4C988-A3FD-481D-B2D7-B7E50849D70B}"/>
                </a:ext>
              </a:extLst>
            </p:cNvPr>
            <p:cNvSpPr txBox="1"/>
            <p:nvPr/>
          </p:nvSpPr>
          <p:spPr>
            <a:xfrm>
              <a:off x="2479421" y="4590136"/>
              <a:ext cx="1595008" cy="71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ИСТОРИЯ КАЗАХСТАНА</a:t>
              </a:r>
            </a:p>
            <a:p>
              <a:pPr marL="171450" indent="-171450">
                <a:buFontTx/>
                <a:buChar char="-"/>
              </a:pP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МАТЕМАТИЧЕСКАЯ ГРАМОТНОСТЬ</a:t>
              </a:r>
              <a:endParaRPr lang="ru-RU" altLang="ko-KR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5547EF8B-BDE4-4E2C-83B4-2B82053EFC34}"/>
              </a:ext>
            </a:extLst>
          </p:cNvPr>
          <p:cNvGrpSpPr/>
          <p:nvPr/>
        </p:nvGrpSpPr>
        <p:grpSpPr>
          <a:xfrm>
            <a:off x="4888615" y="3118632"/>
            <a:ext cx="2574748" cy="1155809"/>
            <a:chOff x="2479422" y="4104258"/>
            <a:chExt cx="1441967" cy="9945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B6A592E-DA25-499A-B8EC-0B9FA65E27D8}"/>
                </a:ext>
              </a:extLst>
            </p:cNvPr>
            <p:cNvSpPr txBox="1"/>
            <p:nvPr/>
          </p:nvSpPr>
          <p:spPr>
            <a:xfrm>
              <a:off x="2479422" y="4104258"/>
              <a:ext cx="1441967" cy="344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000" b="1" dirty="0">
                  <a:solidFill>
                    <a:prstClr val="white"/>
                  </a:solidFill>
                </a:rPr>
                <a:t>Тестовых заданий</a:t>
              </a:r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4B7A132-E563-422F-9EE4-06621E3C51AF}"/>
                </a:ext>
              </a:extLst>
            </p:cNvPr>
            <p:cNvSpPr txBox="1"/>
            <p:nvPr/>
          </p:nvSpPr>
          <p:spPr>
            <a:xfrm>
              <a:off x="2479423" y="4595632"/>
              <a:ext cx="1441966" cy="50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altLang="ko-KR" sz="16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ГРАМОТНОСТЬ ЧТЕНИЯ</a:t>
              </a:r>
              <a:endParaRPr lang="en-US" altLang="ko-KR" sz="16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7">
            <a:extLst>
              <a:ext uri="{FF2B5EF4-FFF2-40B4-BE49-F238E27FC236}">
                <a16:creationId xmlns:a16="http://schemas.microsoft.com/office/drawing/2014/main" xmlns="" id="{457D01DB-5DD3-4DAF-B0AE-5995C7471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969783"/>
              </p:ext>
            </p:extLst>
          </p:nvPr>
        </p:nvGraphicFramePr>
        <p:xfrm>
          <a:off x="9059832" y="1252024"/>
          <a:ext cx="1736299" cy="17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xmlns="" id="{2C5FC76E-BFD8-4A40-988E-A6E4134F5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157554"/>
              </p:ext>
            </p:extLst>
          </p:nvPr>
        </p:nvGraphicFramePr>
        <p:xfrm>
          <a:off x="1891340" y="1252024"/>
          <a:ext cx="1736299" cy="17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al 10">
            <a:extLst>
              <a:ext uri="{FF2B5EF4-FFF2-40B4-BE49-F238E27FC236}">
                <a16:creationId xmlns:a16="http://schemas.microsoft.com/office/drawing/2014/main" xmlns="" id="{00DD0AA0-768B-41EC-9BB6-48A50E5248F9}"/>
              </a:ext>
            </a:extLst>
          </p:cNvPr>
          <p:cNvSpPr/>
          <p:nvPr/>
        </p:nvSpPr>
        <p:spPr>
          <a:xfrm>
            <a:off x="9456233" y="1588947"/>
            <a:ext cx="956055" cy="932077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xmlns="" id="{1BB9B955-EFD2-4C49-8B86-C293799A3672}"/>
              </a:ext>
            </a:extLst>
          </p:cNvPr>
          <p:cNvSpPr/>
          <p:nvPr/>
        </p:nvSpPr>
        <p:spPr>
          <a:xfrm>
            <a:off x="2272974" y="1588947"/>
            <a:ext cx="956055" cy="932077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D01B6C-1B70-433B-8A81-391142292D86}"/>
              </a:ext>
            </a:extLst>
          </p:cNvPr>
          <p:cNvSpPr txBox="1"/>
          <p:nvPr/>
        </p:nvSpPr>
        <p:spPr>
          <a:xfrm>
            <a:off x="9476179" y="1728936"/>
            <a:ext cx="9787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altLang="ko-KR" sz="3200" b="1" dirty="0" smtClean="0">
                <a:solidFill>
                  <a:prstClr val="white"/>
                </a:solidFill>
                <a:cs typeface="Arial" pitchFamily="34" charset="0"/>
              </a:rPr>
              <a:t>35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C710B4-5097-4E55-A8E1-63CB163F8C7A}"/>
              </a:ext>
            </a:extLst>
          </p:cNvPr>
          <p:cNvSpPr txBox="1"/>
          <p:nvPr/>
        </p:nvSpPr>
        <p:spPr>
          <a:xfrm>
            <a:off x="2436936" y="1781775"/>
            <a:ext cx="6253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prstClr val="white"/>
                </a:solidFill>
                <a:latin typeface="Segoe UI" pitchFamily="34" charset="0"/>
                <a:cs typeface="Segoe UI" pitchFamily="34" charset="0"/>
              </a:rPr>
              <a:t>15</a:t>
            </a:r>
          </a:p>
        </p:txBody>
      </p:sp>
      <p:graphicFrame>
        <p:nvGraphicFramePr>
          <p:cNvPr id="17" name="Chart 7">
            <a:extLst>
              <a:ext uri="{FF2B5EF4-FFF2-40B4-BE49-F238E27FC236}">
                <a16:creationId xmlns:a16="http://schemas.microsoft.com/office/drawing/2014/main" xmlns="" id="{74D9D4FD-8E20-4ECA-A94F-DF433AC5F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7259"/>
              </p:ext>
            </p:extLst>
          </p:nvPr>
        </p:nvGraphicFramePr>
        <p:xfrm>
          <a:off x="5476972" y="1252024"/>
          <a:ext cx="1736299" cy="17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Oval 15">
            <a:extLst>
              <a:ext uri="{FF2B5EF4-FFF2-40B4-BE49-F238E27FC236}">
                <a16:creationId xmlns:a16="http://schemas.microsoft.com/office/drawing/2014/main" xmlns="" id="{DBE3F4FD-39C1-42BD-A527-31CF84E6AEEC}"/>
              </a:ext>
            </a:extLst>
          </p:cNvPr>
          <p:cNvSpPr/>
          <p:nvPr/>
        </p:nvSpPr>
        <p:spPr>
          <a:xfrm>
            <a:off x="5838856" y="1588947"/>
            <a:ext cx="956055" cy="93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7A858-1194-4F54-86A3-A7B13EDC5ABB}"/>
              </a:ext>
            </a:extLst>
          </p:cNvPr>
          <p:cNvSpPr txBox="1"/>
          <p:nvPr/>
        </p:nvSpPr>
        <p:spPr>
          <a:xfrm>
            <a:off x="5838856" y="1708485"/>
            <a:ext cx="9787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altLang="ko-KR" sz="3200" b="1" dirty="0" smtClean="0">
                <a:solidFill>
                  <a:prstClr val="white"/>
                </a:solidFill>
                <a:cs typeface="Arial" pitchFamily="34" charset="0"/>
              </a:rPr>
              <a:t>20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xmlns="" id="{0305DC13-B87A-4132-A6E7-A90605A58534}"/>
              </a:ext>
            </a:extLst>
          </p:cNvPr>
          <p:cNvGrpSpPr/>
          <p:nvPr/>
        </p:nvGrpSpPr>
        <p:grpSpPr>
          <a:xfrm>
            <a:off x="8471469" y="3118623"/>
            <a:ext cx="2798413" cy="1574117"/>
            <a:chOff x="2479422" y="4104258"/>
            <a:chExt cx="1567229" cy="13545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9C7C44C-32DC-4682-B849-A897B63C03DA}"/>
                </a:ext>
              </a:extLst>
            </p:cNvPr>
            <p:cNvSpPr txBox="1"/>
            <p:nvPr/>
          </p:nvSpPr>
          <p:spPr>
            <a:xfrm>
              <a:off x="2479422" y="4104258"/>
              <a:ext cx="1441967" cy="344294"/>
            </a:xfrm>
            <a:prstGeom prst="rect">
              <a:avLst/>
            </a:prstGeom>
            <a:solidFill>
              <a:srgbClr val="0067B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000" b="1" dirty="0">
                  <a:solidFill>
                    <a:prstClr val="white"/>
                  </a:solidFill>
                </a:rPr>
                <a:t>Тестовых заданий</a:t>
              </a:r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F755570-F7EE-4504-B8A3-8E60E2568096}"/>
                </a:ext>
              </a:extLst>
            </p:cNvPr>
            <p:cNvSpPr txBox="1"/>
            <p:nvPr/>
          </p:nvSpPr>
          <p:spPr>
            <a:xfrm>
              <a:off x="2595999" y="4531839"/>
              <a:ext cx="1450652" cy="92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1-Й </a:t>
              </a:r>
              <a:r>
                <a:rPr lang="ru-RU" altLang="ko-KR" sz="16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ПРОФИЛЬНЫЙ </a:t>
              </a: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ПРЕДМЕТ</a:t>
              </a:r>
            </a:p>
            <a:p>
              <a:pPr marL="171450" indent="-171450">
                <a:buFontTx/>
                <a:buChar char="-"/>
              </a:pP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2-Й </a:t>
              </a:r>
              <a:r>
                <a:rPr lang="ru-RU" altLang="ko-KR" sz="16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ПРОФИЛЬНЫЙ </a:t>
              </a:r>
              <a:r>
                <a:rPr lang="ru-RU" altLang="ko-KR" sz="1600" b="1" dirty="0" smtClean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ПРЕДМЕТ</a:t>
              </a:r>
              <a:endParaRPr lang="ru-RU" altLang="ko-KR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990750" y="4943293"/>
            <a:ext cx="17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rgbClr val="1F497D"/>
                </a:solidFill>
                <a:latin typeface="Segoe UI" pitchFamily="34" charset="0"/>
                <a:cs typeface="Segoe UI" pitchFamily="34" charset="0"/>
              </a:rPr>
              <a:t>ВСЕГО</a:t>
            </a:r>
            <a:endParaRPr lang="ru-RU" altLang="ko-KR" sz="2800" b="1" dirty="0">
              <a:solidFill>
                <a:srgbClr val="1F497D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7020" y="5734050"/>
            <a:ext cx="280831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5396788" y="4928371"/>
            <a:ext cx="142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  <a:endParaRPr lang="ru-RU" altLang="ko-KR" sz="16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6817603" y="4943293"/>
            <a:ext cx="94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1F497D"/>
                </a:solidFill>
                <a:latin typeface="Segoe UI" pitchFamily="34" charset="0"/>
                <a:cs typeface="Segoe UI" pitchFamily="34" charset="0"/>
              </a:rPr>
              <a:t>120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631744" y="5734050"/>
            <a:ext cx="2783947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9015647" y="5030571"/>
            <a:ext cx="142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0224126" y="4928371"/>
            <a:ext cx="94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1F497D"/>
                </a:solidFill>
                <a:latin typeface="Segoe UI" pitchFamily="34" charset="0"/>
                <a:cs typeface="Segoe UI" pitchFamily="34" charset="0"/>
              </a:rPr>
              <a:t>140</a:t>
            </a:r>
          </a:p>
        </p:txBody>
      </p: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1302977" y="933784"/>
            <a:ext cx="3052664" cy="387287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4870234" y="933784"/>
            <a:ext cx="3052664" cy="387287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8476260" y="933784"/>
            <a:ext cx="3052664" cy="387287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2601E6B1-F186-492B-98AB-D5A1C8B2C976}"/>
              </a:ext>
            </a:extLst>
          </p:cNvPr>
          <p:cNvGrpSpPr/>
          <p:nvPr/>
        </p:nvGrpSpPr>
        <p:grpSpPr>
          <a:xfrm>
            <a:off x="721538" y="5566650"/>
            <a:ext cx="10850675" cy="1031496"/>
            <a:chOff x="719999" y="5597609"/>
            <a:chExt cx="14937615" cy="7262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xmlns="" id="{05E3E4AD-873C-4628-841D-F280FD0A2E9B}"/>
                </a:ext>
              </a:extLst>
            </p:cNvPr>
            <p:cNvSpPr/>
            <p:nvPr/>
          </p:nvSpPr>
          <p:spPr>
            <a:xfrm>
              <a:off x="719999" y="5947374"/>
              <a:ext cx="14937615" cy="376461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xmlns="" id="{B56EEB5C-75E6-4DA1-B704-48E399BDBE0C}"/>
                </a:ext>
              </a:extLst>
            </p:cNvPr>
            <p:cNvSpPr/>
            <p:nvPr/>
          </p:nvSpPr>
          <p:spPr>
            <a:xfrm>
              <a:off x="719999" y="5597609"/>
              <a:ext cx="14937615" cy="340753"/>
            </a:xfrm>
            <a:prstGeom prst="round2SameRect">
              <a:avLst/>
            </a:prstGeom>
            <a:solidFill>
              <a:srgbClr val="0067B4"/>
            </a:solidFill>
            <a:ln w="63500">
              <a:solidFill>
                <a:srgbClr val="0067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altLang="ko-KR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родолжительность </a:t>
              </a:r>
              <a:r>
                <a:rPr lang="ru-RU" altLang="ko-KR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ЕНТ </a:t>
              </a:r>
              <a:r>
                <a:rPr lang="ru-RU" altLang="ko-KR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kk-KZ" altLang="ko-KR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240 минут</a:t>
              </a:r>
              <a:endParaRPr lang="ko-KR" alt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8639" y="6074926"/>
            <a:ext cx="10585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F497D">
                    <a:lumMod val="50000"/>
                  </a:srgbClr>
                </a:solidFill>
              </a:rPr>
              <a:t>Для детей-инвалидов и инвалидов (с нарушениями зрения, слуха, функций опорно-двигательного аппарата) для тестирования дополнительно предоставляется 40 минут</a:t>
            </a:r>
          </a:p>
        </p:txBody>
      </p:sp>
    </p:spTree>
    <p:extLst>
      <p:ext uri="{BB962C8B-B14F-4D97-AF65-F5344CB8AC3E}">
        <p14:creationId xmlns:p14="http://schemas.microsoft.com/office/powerpoint/2010/main" val="35642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1431" y="0"/>
            <a:ext cx="4224752" cy="6859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69"/>
            <a:ext cx="4224752" cy="68595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5168" y="828795"/>
            <a:ext cx="2902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4F247A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1701607"/>
            <a:ext cx="422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 СОДЕРЖАНИЮ ТЕСТОВЫХ ЗАДАНИЙ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1630715" y="702206"/>
            <a:ext cx="743359" cy="6376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-17851" y="2709714"/>
            <a:ext cx="4242609" cy="30987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Если правильный ответ не совпадает с кодом правильных </a:t>
            </a:r>
            <a:r>
              <a:rPr lang="ru-RU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ответов</a:t>
            </a:r>
            <a:r>
              <a:rPr lang="kk-KZ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отсутствует </a:t>
            </a:r>
            <a:r>
              <a:rPr lang="kk-KZ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правильный </a:t>
            </a:r>
            <a:r>
              <a:rPr lang="kk-KZ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ответ, </a:t>
            </a:r>
            <a:r>
              <a:rPr lang="ru-RU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имеется </a:t>
            </a:r>
            <a:r>
              <a:rPr lang="ru-RU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более одного правильного ответа в тестовых заданиях с выбором одного правильного ответа из всех </a:t>
            </a:r>
            <a:r>
              <a:rPr lang="ru-RU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предложенных, </a:t>
            </a:r>
            <a:r>
              <a:rPr lang="kk-KZ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некорректно </a:t>
            </a:r>
            <a:r>
              <a:rPr lang="kk-KZ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составленное тестовое </a:t>
            </a:r>
            <a:r>
              <a:rPr lang="kk-KZ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задание.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kk-KZ" sz="16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Подача заявлении на апелляцию по содержанию в течение 30 </a:t>
            </a:r>
            <a:r>
              <a:rPr lang="ru-RU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минут.</a:t>
            </a:r>
            <a:endParaRPr lang="kk-KZ" sz="16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8111431" y="2709719"/>
            <a:ext cx="4224752" cy="32008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отсутствует фрагмент условия задания (текст, схемы, рисунки, таблицы) в результате, которого невозможно определить правильный ответ.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Апелляция по техническим причинам подается во время тестирования.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подаче заявления по техническим причинам программа фиксирует ошибку (делает скриншот).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возникновении ситуаций, связанных с зависанием или сбоем программы обязательно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составляется соответствующий акт.</a:t>
            </a:r>
            <a:endParaRPr lang="ru-RU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xmlns="" id="{9FD909FE-937B-45CD-A006-F34B8AE295E2}"/>
              </a:ext>
            </a:extLst>
          </p:cNvPr>
          <p:cNvSpPr/>
          <p:nvPr/>
        </p:nvSpPr>
        <p:spPr>
          <a:xfrm>
            <a:off x="9911630" y="693495"/>
            <a:ext cx="720000" cy="72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xmlns="" id="{5EB6E333-D192-484D-A02C-8ABE8B4BB669}"/>
              </a:ext>
            </a:extLst>
          </p:cNvPr>
          <p:cNvSpPr/>
          <p:nvPr/>
        </p:nvSpPr>
        <p:spPr>
          <a:xfrm rot="20700000">
            <a:off x="10050520" y="859766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7934" y="1748575"/>
            <a:ext cx="42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 ТЕХНИЧЕСКИМ ПРИЧИНАМ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8">
            <a:extLst>
              <a:ext uri="{FF2B5EF4-FFF2-40B4-BE49-F238E27FC236}">
                <a16:creationId xmlns:a16="http://schemas.microsoft.com/office/drawing/2014/main" xmlns="" id="{A471E336-1063-4675-A289-FDB88074E2FE}"/>
              </a:ext>
            </a:extLst>
          </p:cNvPr>
          <p:cNvGrpSpPr/>
          <p:nvPr/>
        </p:nvGrpSpPr>
        <p:grpSpPr>
          <a:xfrm>
            <a:off x="4439027" y="2695672"/>
            <a:ext cx="3434056" cy="1691280"/>
            <a:chOff x="4563755" y="1604416"/>
            <a:chExt cx="3506683" cy="1727049"/>
          </a:xfrm>
        </p:grpSpPr>
        <p:sp>
          <p:nvSpPr>
            <p:cNvPr id="24" name="Oval 21">
              <a:extLst>
                <a:ext uri="{FF2B5EF4-FFF2-40B4-BE49-F238E27FC236}">
                  <a16:creationId xmlns:a16="http://schemas.microsoft.com/office/drawing/2014/main" xmlns="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xmlns="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xmlns="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571566" y="1621080"/>
              <a:ext cx="1088158" cy="1103779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1315" y="1701608"/>
            <a:ext cx="5598177" cy="3834673"/>
            <a:chOff x="837302" y="1168026"/>
            <a:chExt cx="6110962" cy="3961920"/>
          </a:xfrm>
        </p:grpSpPr>
        <p:cxnSp>
          <p:nvCxnSpPr>
            <p:cNvPr id="5" name="Straight Connector 12">
              <a:extLst>
                <a:ext uri="{FF2B5EF4-FFF2-40B4-BE49-F238E27FC236}">
                  <a16:creationId xmlns:a16="http://schemas.microsoft.com/office/drawing/2014/main" xmlns="" id="{763FF770-D07E-46E3-97C8-FA60C0FBC24F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35696" y="3026348"/>
              <a:ext cx="1279916" cy="4898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3">
              <a:extLst>
                <a:ext uri="{FF2B5EF4-FFF2-40B4-BE49-F238E27FC236}">
                  <a16:creationId xmlns:a16="http://schemas.microsoft.com/office/drawing/2014/main" xmlns="" id="{D091E1CB-AF1A-44F1-BCDF-A00FF26F1210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1835696" y="3026348"/>
              <a:ext cx="791360" cy="11456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xmlns="" id="{BAF2BB7B-E4D0-4096-AA3B-E5609030CBBB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1691680" y="2164135"/>
              <a:ext cx="987350" cy="9909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17">
              <a:extLst>
                <a:ext uri="{FF2B5EF4-FFF2-40B4-BE49-F238E27FC236}">
                  <a16:creationId xmlns:a16="http://schemas.microsoft.com/office/drawing/2014/main" xmlns="" id="{11C47881-1B3D-4EDC-9D84-1BFDB488EDB2}"/>
                </a:ext>
              </a:extLst>
            </p:cNvPr>
            <p:cNvSpPr/>
            <p:nvPr/>
          </p:nvSpPr>
          <p:spPr>
            <a:xfrm rot="18431">
              <a:off x="2546550" y="1383625"/>
              <a:ext cx="916465" cy="91646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xmlns="" id="{D141ED69-69D6-4DB7-BF68-54354C998A3D}"/>
                </a:ext>
              </a:extLst>
            </p:cNvPr>
            <p:cNvSpPr/>
            <p:nvPr/>
          </p:nvSpPr>
          <p:spPr>
            <a:xfrm rot="19897436">
              <a:off x="3096460" y="3189069"/>
              <a:ext cx="916465" cy="91646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xmlns="" id="{C6F34BD2-7E1B-465A-ADF3-1DB133917A7F}"/>
                </a:ext>
              </a:extLst>
            </p:cNvPr>
            <p:cNvSpPr/>
            <p:nvPr/>
          </p:nvSpPr>
          <p:spPr>
            <a:xfrm rot="86702">
              <a:off x="2484569" y="4045832"/>
              <a:ext cx="916465" cy="91646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3562422" y="1168026"/>
              <a:ext cx="2845590" cy="95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rgbClr val="235079"/>
                  </a:solidFill>
                  <a:latin typeface="Arial" pitchFamily="34" charset="0"/>
                  <a:cs typeface="Arial" pitchFamily="34" charset="0"/>
                </a:rPr>
                <a:t>ОБРАБОТКА ОБУВИ СПЕЦИАЛЬНЫМ КОВРИКОМ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94DC165-AC17-4BB5-9BC8-4E1F4B59A8DE}"/>
                </a:ext>
              </a:extLst>
            </p:cNvPr>
            <p:cNvSpPr txBox="1"/>
            <p:nvPr/>
          </p:nvSpPr>
          <p:spPr>
            <a:xfrm>
              <a:off x="4183864" y="2283987"/>
              <a:ext cx="2484586" cy="66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rgbClr val="235079"/>
                  </a:solidFill>
                  <a:latin typeface="Arial" pitchFamily="34" charset="0"/>
                  <a:cs typeface="Arial" pitchFamily="34" charset="0"/>
                </a:rPr>
                <a:t>ОБРАБОТКА РУК САНИТАЙЗЕРОМ</a:t>
              </a:r>
            </a:p>
          </p:txBody>
        </p:sp>
        <p:cxnSp>
          <p:nvCxnSpPr>
            <p:cNvPr id="13" name="Straight Connector 14">
              <a:extLst>
                <a:ext uri="{FF2B5EF4-FFF2-40B4-BE49-F238E27FC236}">
                  <a16:creationId xmlns:a16="http://schemas.microsoft.com/office/drawing/2014/main" xmlns="" id="{BAF2BB7B-E4D0-4096-AA3B-E5609030CBBB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1835696" y="2697596"/>
              <a:ext cx="1301446" cy="328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7">
              <a:extLst>
                <a:ext uri="{FF2B5EF4-FFF2-40B4-BE49-F238E27FC236}">
                  <a16:creationId xmlns:a16="http://schemas.microsoft.com/office/drawing/2014/main" xmlns="" id="{11C47881-1B3D-4EDC-9D84-1BFDB488EDB2}"/>
                </a:ext>
              </a:extLst>
            </p:cNvPr>
            <p:cNvSpPr/>
            <p:nvPr/>
          </p:nvSpPr>
          <p:spPr>
            <a:xfrm rot="21401727">
              <a:off x="3136380" y="2212949"/>
              <a:ext cx="916465" cy="91646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2E16D446-9E8C-405B-BD09-6E062FB899BA}"/>
                </a:ext>
              </a:extLst>
            </p:cNvPr>
            <p:cNvSpPr/>
            <p:nvPr/>
          </p:nvSpPr>
          <p:spPr>
            <a:xfrm>
              <a:off x="837303" y="2261634"/>
              <a:ext cx="1902968" cy="184123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44AAF47-F283-459B-8A7A-88449814E8C5}"/>
                </a:ext>
              </a:extLst>
            </p:cNvPr>
            <p:cNvSpPr txBox="1"/>
            <p:nvPr/>
          </p:nvSpPr>
          <p:spPr>
            <a:xfrm>
              <a:off x="837302" y="2595404"/>
              <a:ext cx="1950927" cy="10493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0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ЭТАПА </a:t>
              </a:r>
            </a:p>
            <a:p>
              <a:pPr algn="ctr"/>
              <a:r>
                <a:rPr lang="kk-KZ" altLang="ko-KR" sz="20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ДЕЗИНФЕКЦИИ</a:t>
              </a:r>
              <a:endParaRPr lang="ko-KR" altLang="en-US" sz="2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699" y="1500771"/>
              <a:ext cx="686525" cy="686525"/>
            </a:xfrm>
            <a:prstGeom prst="rect">
              <a:avLst/>
            </a:prstGeom>
          </p:spPr>
        </p:pic>
        <p:grpSp>
          <p:nvGrpSpPr>
            <p:cNvPr id="3" name="Graphic 82">
              <a:extLst>
                <a:ext uri="{FF2B5EF4-FFF2-40B4-BE49-F238E27FC236}">
                  <a16:creationId xmlns:a16="http://schemas.microsoft.com/office/drawing/2014/main" xmlns="" id="{8DB502B4-CEEE-4173-8877-9FFDE9D9CBAB}"/>
                </a:ext>
              </a:extLst>
            </p:cNvPr>
            <p:cNvGrpSpPr/>
            <p:nvPr/>
          </p:nvGrpSpPr>
          <p:grpSpPr>
            <a:xfrm>
              <a:off x="3407289" y="2344628"/>
              <a:ext cx="452898" cy="653105"/>
              <a:chOff x="3450274" y="4170970"/>
              <a:chExt cx="1474646" cy="2153688"/>
            </a:xfrm>
            <a:solidFill>
              <a:schemeClr val="tx2"/>
            </a:solidFill>
          </p:grpSpPr>
          <p:sp>
            <p:nvSpPr>
              <p:cNvPr id="37" name="Freeform: Shape 3">
                <a:extLst>
                  <a:ext uri="{FF2B5EF4-FFF2-40B4-BE49-F238E27FC236}">
                    <a16:creationId xmlns:a16="http://schemas.microsoft.com/office/drawing/2014/main" xmlns="" id="{9A1D3CA7-8530-40CE-B485-1456C1BA2117}"/>
                  </a:ext>
                </a:extLst>
              </p:cNvPr>
              <p:cNvSpPr/>
              <p:nvPr/>
            </p:nvSpPr>
            <p:spPr>
              <a:xfrm>
                <a:off x="3853627" y="4170970"/>
                <a:ext cx="945476" cy="136918"/>
              </a:xfrm>
              <a:custGeom>
                <a:avLst/>
                <a:gdLst>
                  <a:gd name="connsiteX0" fmla="*/ 891819 w 945476"/>
                  <a:gd name="connsiteY0" fmla="*/ 136918 h 136918"/>
                  <a:gd name="connsiteX1" fmla="*/ 53657 w 945476"/>
                  <a:gd name="connsiteY1" fmla="*/ 136918 h 136918"/>
                  <a:gd name="connsiteX2" fmla="*/ 0 w 945476"/>
                  <a:gd name="connsiteY2" fmla="*/ 83261 h 136918"/>
                  <a:gd name="connsiteX3" fmla="*/ 0 w 945476"/>
                  <a:gd name="connsiteY3" fmla="*/ 53657 h 136918"/>
                  <a:gd name="connsiteX4" fmla="*/ 53657 w 945476"/>
                  <a:gd name="connsiteY4" fmla="*/ 0 h 136918"/>
                  <a:gd name="connsiteX5" fmla="*/ 891819 w 945476"/>
                  <a:gd name="connsiteY5" fmla="*/ 0 h 136918"/>
                  <a:gd name="connsiteX6" fmla="*/ 945477 w 945476"/>
                  <a:gd name="connsiteY6" fmla="*/ 53657 h 136918"/>
                  <a:gd name="connsiteX7" fmla="*/ 945477 w 945476"/>
                  <a:gd name="connsiteY7" fmla="*/ 81411 h 136918"/>
                  <a:gd name="connsiteX8" fmla="*/ 891819 w 945476"/>
                  <a:gd name="connsiteY8" fmla="*/ 136918 h 1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5476" h="136918">
                    <a:moveTo>
                      <a:pt x="891819" y="136918"/>
                    </a:moveTo>
                    <a:lnTo>
                      <a:pt x="53657" y="136918"/>
                    </a:lnTo>
                    <a:cubicBezTo>
                      <a:pt x="24053" y="136918"/>
                      <a:pt x="0" y="112865"/>
                      <a:pt x="0" y="83261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891819" y="0"/>
                    </a:lnTo>
                    <a:cubicBezTo>
                      <a:pt x="921423" y="0"/>
                      <a:pt x="945477" y="24053"/>
                      <a:pt x="945477" y="53657"/>
                    </a:cubicBezTo>
                    <a:lnTo>
                      <a:pt x="945477" y="81411"/>
                    </a:lnTo>
                    <a:cubicBezTo>
                      <a:pt x="945477" y="111015"/>
                      <a:pt x="921423" y="136918"/>
                      <a:pt x="891819" y="136918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4">
                <a:extLst>
                  <a:ext uri="{FF2B5EF4-FFF2-40B4-BE49-F238E27FC236}">
                    <a16:creationId xmlns:a16="http://schemas.microsoft.com/office/drawing/2014/main" xmlns="" id="{F8E3DE57-F137-43E4-AE70-70D4938D4065}"/>
                  </a:ext>
                </a:extLst>
              </p:cNvPr>
              <p:cNvSpPr/>
              <p:nvPr/>
            </p:nvSpPr>
            <p:spPr>
              <a:xfrm>
                <a:off x="3450274" y="4874064"/>
                <a:ext cx="1154600" cy="1450594"/>
              </a:xfrm>
              <a:custGeom>
                <a:avLst/>
                <a:gdLst>
                  <a:gd name="connsiteX0" fmla="*/ 1036139 w 1154600"/>
                  <a:gd name="connsiteY0" fmla="*/ 1450594 h 1450594"/>
                  <a:gd name="connsiteX1" fmla="*/ 120266 w 1154600"/>
                  <a:gd name="connsiteY1" fmla="*/ 1450594 h 1450594"/>
                  <a:gd name="connsiteX2" fmla="*/ 0 w 1154600"/>
                  <a:gd name="connsiteY2" fmla="*/ 1330328 h 1450594"/>
                  <a:gd name="connsiteX3" fmla="*/ 0 w 1154600"/>
                  <a:gd name="connsiteY3" fmla="*/ 53657 h 1450594"/>
                  <a:gd name="connsiteX4" fmla="*/ 51807 w 1154600"/>
                  <a:gd name="connsiteY4" fmla="*/ 0 h 1450594"/>
                  <a:gd name="connsiteX5" fmla="*/ 1102748 w 1154600"/>
                  <a:gd name="connsiteY5" fmla="*/ 0 h 1450594"/>
                  <a:gd name="connsiteX6" fmla="*/ 1154555 w 1154600"/>
                  <a:gd name="connsiteY6" fmla="*/ 51807 h 1450594"/>
                  <a:gd name="connsiteX7" fmla="*/ 1154555 w 1154600"/>
                  <a:gd name="connsiteY7" fmla="*/ 1328478 h 1450594"/>
                  <a:gd name="connsiteX8" fmla="*/ 1036139 w 1154600"/>
                  <a:gd name="connsiteY8" fmla="*/ 1450594 h 14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00" h="1450594">
                    <a:moveTo>
                      <a:pt x="1036139" y="1450594"/>
                    </a:moveTo>
                    <a:lnTo>
                      <a:pt x="120266" y="1450594"/>
                    </a:lnTo>
                    <a:cubicBezTo>
                      <a:pt x="53657" y="1450594"/>
                      <a:pt x="0" y="1396937"/>
                      <a:pt x="0" y="1330328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1807" y="0"/>
                    </a:cubicBezTo>
                    <a:lnTo>
                      <a:pt x="1102748" y="0"/>
                    </a:lnTo>
                    <a:cubicBezTo>
                      <a:pt x="1132352" y="0"/>
                      <a:pt x="1154555" y="24053"/>
                      <a:pt x="1154555" y="51807"/>
                    </a:cubicBezTo>
                    <a:lnTo>
                      <a:pt x="1154555" y="1328478"/>
                    </a:lnTo>
                    <a:cubicBezTo>
                      <a:pt x="1156405" y="1395087"/>
                      <a:pt x="1102748" y="1450594"/>
                      <a:pt x="1036139" y="145059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: Shape 5">
                <a:extLst>
                  <a:ext uri="{FF2B5EF4-FFF2-40B4-BE49-F238E27FC236}">
                    <a16:creationId xmlns:a16="http://schemas.microsoft.com/office/drawing/2014/main" xmlns="" id="{E2AF82A8-8089-4900-AC95-2FFA074CCD4F}"/>
                  </a:ext>
                </a:extLst>
              </p:cNvPr>
              <p:cNvSpPr/>
              <p:nvPr/>
            </p:nvSpPr>
            <p:spPr>
              <a:xfrm>
                <a:off x="3515077" y="5142586"/>
                <a:ext cx="1024994" cy="1099045"/>
              </a:xfrm>
              <a:custGeom>
                <a:avLst/>
                <a:gdLst>
                  <a:gd name="connsiteX0" fmla="*/ 971380 w 1088126"/>
                  <a:gd name="connsiteY0" fmla="*/ 1235965 h 1235965"/>
                  <a:gd name="connsiteX1" fmla="*/ 120266 w 1088126"/>
                  <a:gd name="connsiteY1" fmla="*/ 1235965 h 1235965"/>
                  <a:gd name="connsiteX2" fmla="*/ 0 w 1088126"/>
                  <a:gd name="connsiteY2" fmla="*/ 1115699 h 1235965"/>
                  <a:gd name="connsiteX3" fmla="*/ 0 w 1088126"/>
                  <a:gd name="connsiteY3" fmla="*/ 51807 h 1235965"/>
                  <a:gd name="connsiteX4" fmla="*/ 51807 w 1088126"/>
                  <a:gd name="connsiteY4" fmla="*/ 0 h 1235965"/>
                  <a:gd name="connsiteX5" fmla="*/ 1036139 w 1088126"/>
                  <a:gd name="connsiteY5" fmla="*/ 0 h 1235965"/>
                  <a:gd name="connsiteX6" fmla="*/ 1087946 w 1088126"/>
                  <a:gd name="connsiteY6" fmla="*/ 51807 h 1235965"/>
                  <a:gd name="connsiteX7" fmla="*/ 1087946 w 1088126"/>
                  <a:gd name="connsiteY7" fmla="*/ 1115699 h 1235965"/>
                  <a:gd name="connsiteX8" fmla="*/ 971380 w 1088126"/>
                  <a:gd name="connsiteY8" fmla="*/ 1235965 h 12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126" h="1235965">
                    <a:moveTo>
                      <a:pt x="971380" y="1235965"/>
                    </a:moveTo>
                    <a:lnTo>
                      <a:pt x="120266" y="1235965"/>
                    </a:lnTo>
                    <a:cubicBezTo>
                      <a:pt x="53657" y="1235965"/>
                      <a:pt x="0" y="1182308"/>
                      <a:pt x="0" y="1115699"/>
                    </a:cubicBezTo>
                    <a:lnTo>
                      <a:pt x="0" y="51807"/>
                    </a:lnTo>
                    <a:cubicBezTo>
                      <a:pt x="0" y="22203"/>
                      <a:pt x="24053" y="0"/>
                      <a:pt x="51807" y="0"/>
                    </a:cubicBezTo>
                    <a:lnTo>
                      <a:pt x="1036139" y="0"/>
                    </a:lnTo>
                    <a:cubicBezTo>
                      <a:pt x="1065743" y="0"/>
                      <a:pt x="1087946" y="24053"/>
                      <a:pt x="1087946" y="51807"/>
                    </a:cubicBezTo>
                    <a:lnTo>
                      <a:pt x="1087946" y="1115699"/>
                    </a:lnTo>
                    <a:cubicBezTo>
                      <a:pt x="1091646" y="1182308"/>
                      <a:pt x="1037989" y="1235965"/>
                      <a:pt x="971380" y="1235965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: Shape 8">
                <a:extLst>
                  <a:ext uri="{FF2B5EF4-FFF2-40B4-BE49-F238E27FC236}">
                    <a16:creationId xmlns:a16="http://schemas.microsoft.com/office/drawing/2014/main" xmlns="" id="{4E013B82-F087-4CE2-B94B-244785F24AB0}"/>
                  </a:ext>
                </a:extLst>
              </p:cNvPr>
              <p:cNvSpPr/>
              <p:nvPr/>
            </p:nvSpPr>
            <p:spPr>
              <a:xfrm>
                <a:off x="3727811" y="4565072"/>
                <a:ext cx="603180" cy="310841"/>
              </a:xfrm>
              <a:custGeom>
                <a:avLst/>
                <a:gdLst>
                  <a:gd name="connsiteX0" fmla="*/ 601330 w 603180"/>
                  <a:gd name="connsiteY0" fmla="*/ 310842 h 310841"/>
                  <a:gd name="connsiteX1" fmla="*/ 0 w 603180"/>
                  <a:gd name="connsiteY1" fmla="*/ 310842 h 310841"/>
                  <a:gd name="connsiteX2" fmla="*/ 0 w 603180"/>
                  <a:gd name="connsiteY2" fmla="*/ 53657 h 310841"/>
                  <a:gd name="connsiteX3" fmla="*/ 53657 w 603180"/>
                  <a:gd name="connsiteY3" fmla="*/ 0 h 310841"/>
                  <a:gd name="connsiteX4" fmla="*/ 549524 w 603180"/>
                  <a:gd name="connsiteY4" fmla="*/ 0 h 310841"/>
                  <a:gd name="connsiteX5" fmla="*/ 603181 w 603180"/>
                  <a:gd name="connsiteY5" fmla="*/ 53657 h 310841"/>
                  <a:gd name="connsiteX6" fmla="*/ 603181 w 603180"/>
                  <a:gd name="connsiteY6" fmla="*/ 310842 h 31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180" h="310841">
                    <a:moveTo>
                      <a:pt x="601330" y="310842"/>
                    </a:moveTo>
                    <a:lnTo>
                      <a:pt x="0" y="310842"/>
                    </a:ln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549524" y="0"/>
                    </a:lnTo>
                    <a:cubicBezTo>
                      <a:pt x="579128" y="0"/>
                      <a:pt x="603181" y="24053"/>
                      <a:pt x="603181" y="53657"/>
                    </a:cubicBezTo>
                    <a:lnTo>
                      <a:pt x="603181" y="310842"/>
                    </a:ln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xmlns="" id="{F43082CD-EFFB-448A-92A2-F4D2A2BB99B7}"/>
                  </a:ext>
                </a:extLst>
              </p:cNvPr>
              <p:cNvSpPr/>
              <p:nvPr/>
            </p:nvSpPr>
            <p:spPr>
              <a:xfrm>
                <a:off x="3955391" y="4307888"/>
                <a:ext cx="146169" cy="259034"/>
              </a:xfrm>
              <a:custGeom>
                <a:avLst/>
                <a:gdLst>
                  <a:gd name="connsiteX0" fmla="*/ 0 w 146169"/>
                  <a:gd name="connsiteY0" fmla="*/ 0 h 259034"/>
                  <a:gd name="connsiteX1" fmla="*/ 146170 w 146169"/>
                  <a:gd name="connsiteY1" fmla="*/ 0 h 259034"/>
                  <a:gd name="connsiteX2" fmla="*/ 146170 w 146169"/>
                  <a:gd name="connsiteY2" fmla="*/ 259035 h 259034"/>
                  <a:gd name="connsiteX3" fmla="*/ 0 w 146169"/>
                  <a:gd name="connsiteY3" fmla="*/ 259035 h 2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169" h="259034">
                    <a:moveTo>
                      <a:pt x="0" y="0"/>
                    </a:moveTo>
                    <a:lnTo>
                      <a:pt x="146170" y="0"/>
                    </a:lnTo>
                    <a:lnTo>
                      <a:pt x="146170" y="259035"/>
                    </a:lnTo>
                    <a:lnTo>
                      <a:pt x="0" y="259035"/>
                    </a:ln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: Shape 10">
                <a:extLst>
                  <a:ext uri="{FF2B5EF4-FFF2-40B4-BE49-F238E27FC236}">
                    <a16:creationId xmlns:a16="http://schemas.microsoft.com/office/drawing/2014/main" xmlns="" id="{E8C8A41B-D298-4098-A2F0-3234C925C692}"/>
                  </a:ext>
                </a:extLst>
              </p:cNvPr>
              <p:cNvSpPr/>
              <p:nvPr/>
            </p:nvSpPr>
            <p:spPr>
              <a:xfrm>
                <a:off x="4621480" y="4370796"/>
                <a:ext cx="303440" cy="444059"/>
              </a:xfrm>
              <a:custGeom>
                <a:avLst/>
                <a:gdLst>
                  <a:gd name="connsiteX0" fmla="*/ 303441 w 303440"/>
                  <a:gd name="connsiteY0" fmla="*/ 292339 h 444059"/>
                  <a:gd name="connsiteX1" fmla="*/ 151720 w 303440"/>
                  <a:gd name="connsiteY1" fmla="*/ 444059 h 444059"/>
                  <a:gd name="connsiteX2" fmla="*/ 0 w 303440"/>
                  <a:gd name="connsiteY2" fmla="*/ 292339 h 444059"/>
                  <a:gd name="connsiteX3" fmla="*/ 151720 w 303440"/>
                  <a:gd name="connsiteY3" fmla="*/ 0 h 444059"/>
                  <a:gd name="connsiteX4" fmla="*/ 303441 w 303440"/>
                  <a:gd name="connsiteY4" fmla="*/ 292339 h 44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40" h="444059">
                    <a:moveTo>
                      <a:pt x="303441" y="292339"/>
                    </a:moveTo>
                    <a:cubicBezTo>
                      <a:pt x="303441" y="375600"/>
                      <a:pt x="234981" y="444059"/>
                      <a:pt x="151720" y="444059"/>
                    </a:cubicBezTo>
                    <a:cubicBezTo>
                      <a:pt x="68459" y="444059"/>
                      <a:pt x="0" y="375600"/>
                      <a:pt x="0" y="292339"/>
                    </a:cubicBezTo>
                    <a:cubicBezTo>
                      <a:pt x="0" y="209078"/>
                      <a:pt x="88812" y="79561"/>
                      <a:pt x="151720" y="0"/>
                    </a:cubicBezTo>
                    <a:cubicBezTo>
                      <a:pt x="227580" y="85111"/>
                      <a:pt x="303441" y="207228"/>
                      <a:pt x="303441" y="292339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: Shape 11">
                <a:extLst>
                  <a:ext uri="{FF2B5EF4-FFF2-40B4-BE49-F238E27FC236}">
                    <a16:creationId xmlns:a16="http://schemas.microsoft.com/office/drawing/2014/main" xmlns="" id="{A5548528-3A81-41BF-A3D6-39F4F7D9EF0B}"/>
                  </a:ext>
                </a:extLst>
              </p:cNvPr>
              <p:cNvSpPr/>
              <p:nvPr/>
            </p:nvSpPr>
            <p:spPr>
              <a:xfrm>
                <a:off x="4655435" y="4603927"/>
                <a:ext cx="98845" cy="162821"/>
              </a:xfrm>
              <a:custGeom>
                <a:avLst/>
                <a:gdLst>
                  <a:gd name="connsiteX0" fmla="*/ 88162 w 98845"/>
                  <a:gd name="connsiteY0" fmla="*/ 101764 h 162821"/>
                  <a:gd name="connsiteX1" fmla="*/ 60408 w 98845"/>
                  <a:gd name="connsiteY1" fmla="*/ 162822 h 162821"/>
                  <a:gd name="connsiteX2" fmla="*/ 6751 w 98845"/>
                  <a:gd name="connsiteY2" fmla="*/ 120266 h 162821"/>
                  <a:gd name="connsiteX3" fmla="*/ 17852 w 98845"/>
                  <a:gd name="connsiteY3" fmla="*/ 0 h 162821"/>
                  <a:gd name="connsiteX4" fmla="*/ 88162 w 98845"/>
                  <a:gd name="connsiteY4" fmla="*/ 101764 h 16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45" h="162821">
                    <a:moveTo>
                      <a:pt x="88162" y="101764"/>
                    </a:moveTo>
                    <a:cubicBezTo>
                      <a:pt x="114065" y="133218"/>
                      <a:pt x="88162" y="162822"/>
                      <a:pt x="60408" y="162822"/>
                    </a:cubicBezTo>
                    <a:cubicBezTo>
                      <a:pt x="32654" y="162822"/>
                      <a:pt x="16002" y="144319"/>
                      <a:pt x="6751" y="120266"/>
                    </a:cubicBezTo>
                    <a:cubicBezTo>
                      <a:pt x="-4351" y="90662"/>
                      <a:pt x="-2500" y="61058"/>
                      <a:pt x="17852" y="0"/>
                    </a:cubicBezTo>
                    <a:cubicBezTo>
                      <a:pt x="32654" y="68459"/>
                      <a:pt x="69659" y="79561"/>
                      <a:pt x="88162" y="10176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4DC165-AC17-4BB5-9BC8-4E1F4B59A8DE}"/>
                </a:ext>
              </a:extLst>
            </p:cNvPr>
            <p:cNvSpPr txBox="1"/>
            <p:nvPr/>
          </p:nvSpPr>
          <p:spPr>
            <a:xfrm>
              <a:off x="4176018" y="3445273"/>
              <a:ext cx="2772246" cy="66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rgbClr val="235079"/>
                  </a:solidFill>
                  <a:latin typeface="Arial" pitchFamily="34" charset="0"/>
                  <a:cs typeface="Arial" pitchFamily="34" charset="0"/>
                </a:rPr>
                <a:t>ИЗМЕРЕНИЕ ТЕМПЕРАТУРЫ</a:t>
              </a:r>
            </a:p>
          </p:txBody>
        </p:sp>
        <p:grpSp>
          <p:nvGrpSpPr>
            <p:cNvPr id="4" name="Graphic 32">
              <a:extLst>
                <a:ext uri="{FF2B5EF4-FFF2-40B4-BE49-F238E27FC236}">
                  <a16:creationId xmlns:a16="http://schemas.microsoft.com/office/drawing/2014/main" xmlns="" id="{C284A3F7-03C5-48F3-BB33-7F5EEBA244E7}"/>
                </a:ext>
              </a:extLst>
            </p:cNvPr>
            <p:cNvGrpSpPr/>
            <p:nvPr/>
          </p:nvGrpSpPr>
          <p:grpSpPr>
            <a:xfrm>
              <a:off x="2698690" y="4215483"/>
              <a:ext cx="492502" cy="615709"/>
              <a:chOff x="7758099" y="3688091"/>
              <a:chExt cx="2147488" cy="3023530"/>
            </a:xfrm>
          </p:grpSpPr>
          <p:sp>
            <p:nvSpPr>
              <p:cNvPr id="23" name="Freeform: Shape 427">
                <a:extLst>
                  <a:ext uri="{FF2B5EF4-FFF2-40B4-BE49-F238E27FC236}">
                    <a16:creationId xmlns:a16="http://schemas.microsoft.com/office/drawing/2014/main" xmlns="" id="{670BC390-4EC5-4070-9D84-6BB86B30BDF1}"/>
                  </a:ext>
                </a:extLst>
              </p:cNvPr>
              <p:cNvSpPr/>
              <p:nvPr/>
            </p:nvSpPr>
            <p:spPr>
              <a:xfrm>
                <a:off x="7758080" y="3688046"/>
                <a:ext cx="2148264" cy="3023803"/>
              </a:xfrm>
              <a:custGeom>
                <a:avLst/>
                <a:gdLst>
                  <a:gd name="connsiteX0" fmla="*/ 2147270 w 2148264"/>
                  <a:gd name="connsiteY0" fmla="*/ 1373063 h 3023803"/>
                  <a:gd name="connsiteX1" fmla="*/ 2123120 w 2148264"/>
                  <a:gd name="connsiteY1" fmla="*/ 1288537 h 3023803"/>
                  <a:gd name="connsiteX2" fmla="*/ 2067006 w 2148264"/>
                  <a:gd name="connsiteY2" fmla="*/ 1253495 h 3023803"/>
                  <a:gd name="connsiteX3" fmla="*/ 2023203 w 2148264"/>
                  <a:gd name="connsiteY3" fmla="*/ 1266044 h 3023803"/>
                  <a:gd name="connsiteX4" fmla="*/ 1978928 w 2148264"/>
                  <a:gd name="connsiteY4" fmla="*/ 1240236 h 3023803"/>
                  <a:gd name="connsiteX5" fmla="*/ 1978691 w 2148264"/>
                  <a:gd name="connsiteY5" fmla="*/ 1238105 h 3023803"/>
                  <a:gd name="connsiteX6" fmla="*/ 1984847 w 2148264"/>
                  <a:gd name="connsiteY6" fmla="*/ 1184122 h 3023803"/>
                  <a:gd name="connsiteX7" fmla="*/ 2007103 w 2148264"/>
                  <a:gd name="connsiteY7" fmla="*/ 1041824 h 3023803"/>
                  <a:gd name="connsiteX8" fmla="*/ 2014680 w 2148264"/>
                  <a:gd name="connsiteY8" fmla="*/ 817368 h 3023803"/>
                  <a:gd name="connsiteX9" fmla="*/ 1986268 w 2148264"/>
                  <a:gd name="connsiteY9" fmla="*/ 641686 h 3023803"/>
                  <a:gd name="connsiteX10" fmla="*/ 1882563 w 2148264"/>
                  <a:gd name="connsiteY10" fmla="*/ 423149 h 3023803"/>
                  <a:gd name="connsiteX11" fmla="*/ 1664736 w 2148264"/>
                  <a:gd name="connsiteY11" fmla="*/ 188985 h 3023803"/>
                  <a:gd name="connsiteX12" fmla="*/ 1370670 w 2148264"/>
                  <a:gd name="connsiteY12" fmla="*/ 42426 h 3023803"/>
                  <a:gd name="connsiteX13" fmla="*/ 989473 w 2148264"/>
                  <a:gd name="connsiteY13" fmla="*/ 5490 h 3023803"/>
                  <a:gd name="connsiteX14" fmla="*/ 589098 w 2148264"/>
                  <a:gd name="connsiteY14" fmla="*/ 144236 h 3023803"/>
                  <a:gd name="connsiteX15" fmla="*/ 300714 w 2148264"/>
                  <a:gd name="connsiteY15" fmla="*/ 405865 h 3023803"/>
                  <a:gd name="connsiteX16" fmla="*/ 171202 w 2148264"/>
                  <a:gd name="connsiteY16" fmla="*/ 649263 h 3023803"/>
                  <a:gd name="connsiteX17" fmla="*/ 132372 w 2148264"/>
                  <a:gd name="connsiteY17" fmla="*/ 904499 h 3023803"/>
                  <a:gd name="connsiteX18" fmla="*/ 136397 w 2148264"/>
                  <a:gd name="connsiteY18" fmla="*/ 1067632 h 3023803"/>
                  <a:gd name="connsiteX19" fmla="*/ 146341 w 2148264"/>
                  <a:gd name="connsiteY19" fmla="*/ 1228161 h 3023803"/>
                  <a:gd name="connsiteX20" fmla="*/ 124559 w 2148264"/>
                  <a:gd name="connsiteY20" fmla="*/ 1272910 h 3023803"/>
                  <a:gd name="connsiteX21" fmla="*/ 115325 w 2148264"/>
                  <a:gd name="connsiteY21" fmla="*/ 1257994 h 3023803"/>
                  <a:gd name="connsiteX22" fmla="*/ 98751 w 2148264"/>
                  <a:gd name="connsiteY22" fmla="*/ 1235027 h 3023803"/>
                  <a:gd name="connsiteX23" fmla="*/ 43584 w 2148264"/>
                  <a:gd name="connsiteY23" fmla="*/ 1234554 h 3023803"/>
                  <a:gd name="connsiteX24" fmla="*/ 729 w 2148264"/>
                  <a:gd name="connsiteY24" fmla="*/ 1358857 h 3023803"/>
                  <a:gd name="connsiteX25" fmla="*/ 24643 w 2148264"/>
                  <a:gd name="connsiteY25" fmla="*/ 1437701 h 3023803"/>
                  <a:gd name="connsiteX26" fmla="*/ 101829 w 2148264"/>
                  <a:gd name="connsiteY26" fmla="*/ 1765388 h 3023803"/>
                  <a:gd name="connsiteX27" fmla="*/ 108695 w 2148264"/>
                  <a:gd name="connsiteY27" fmla="*/ 1844232 h 3023803"/>
                  <a:gd name="connsiteX28" fmla="*/ 163862 w 2148264"/>
                  <a:gd name="connsiteY28" fmla="*/ 1919761 h 3023803"/>
                  <a:gd name="connsiteX29" fmla="*/ 211453 w 2148264"/>
                  <a:gd name="connsiteY29" fmla="*/ 1927337 h 3023803"/>
                  <a:gd name="connsiteX30" fmla="*/ 290770 w 2148264"/>
                  <a:gd name="connsiteY30" fmla="*/ 1993159 h 3023803"/>
                  <a:gd name="connsiteX31" fmla="*/ 294322 w 2148264"/>
                  <a:gd name="connsiteY31" fmla="*/ 2076738 h 3023803"/>
                  <a:gd name="connsiteX32" fmla="*/ 307817 w 2148264"/>
                  <a:gd name="connsiteY32" fmla="*/ 2238924 h 3023803"/>
                  <a:gd name="connsiteX33" fmla="*/ 367483 w 2148264"/>
                  <a:gd name="connsiteY33" fmla="*/ 2435442 h 3023803"/>
                  <a:gd name="connsiteX34" fmla="*/ 498889 w 2148264"/>
                  <a:gd name="connsiteY34" fmla="*/ 2667001 h 3023803"/>
                  <a:gd name="connsiteX35" fmla="*/ 532984 w 2148264"/>
                  <a:gd name="connsiteY35" fmla="*/ 2708909 h 3023803"/>
                  <a:gd name="connsiteX36" fmla="*/ 672914 w 2148264"/>
                  <a:gd name="connsiteY36" fmla="*/ 2855942 h 3023803"/>
                  <a:gd name="connsiteX37" fmla="*/ 886716 w 2148264"/>
                  <a:gd name="connsiteY37" fmla="*/ 2986638 h 3023803"/>
                  <a:gd name="connsiteX38" fmla="*/ 1123247 w 2148264"/>
                  <a:gd name="connsiteY38" fmla="*/ 3020733 h 3023803"/>
                  <a:gd name="connsiteX39" fmla="*/ 1352676 w 2148264"/>
                  <a:gd name="connsiteY39" fmla="*/ 2942836 h 3023803"/>
                  <a:gd name="connsiteX40" fmla="*/ 1525043 w 2148264"/>
                  <a:gd name="connsiteY40" fmla="*/ 2801959 h 3023803"/>
                  <a:gd name="connsiteX41" fmla="*/ 1662842 w 2148264"/>
                  <a:gd name="connsiteY41" fmla="*/ 2629355 h 3023803"/>
                  <a:gd name="connsiteX42" fmla="*/ 1761101 w 2148264"/>
                  <a:gd name="connsiteY42" fmla="*/ 2462907 h 3023803"/>
                  <a:gd name="connsiteX43" fmla="*/ 1867173 w 2148264"/>
                  <a:gd name="connsiteY43" fmla="*/ 2139008 h 3023803"/>
                  <a:gd name="connsiteX44" fmla="*/ 1892744 w 2148264"/>
                  <a:gd name="connsiteY44" fmla="*/ 1986293 h 3023803"/>
                  <a:gd name="connsiteX45" fmla="*/ 1908608 w 2148264"/>
                  <a:gd name="connsiteY45" fmla="*/ 1949594 h 3023803"/>
                  <a:gd name="connsiteX46" fmla="*/ 1946490 w 2148264"/>
                  <a:gd name="connsiteY46" fmla="*/ 1943438 h 3023803"/>
                  <a:gd name="connsiteX47" fmla="*/ 1967089 w 2148264"/>
                  <a:gd name="connsiteY47" fmla="*/ 1959301 h 3023803"/>
                  <a:gd name="connsiteX48" fmla="*/ 2013733 w 2148264"/>
                  <a:gd name="connsiteY48" fmla="*/ 1950304 h 3023803"/>
                  <a:gd name="connsiteX49" fmla="*/ 2037883 w 2148264"/>
                  <a:gd name="connsiteY49" fmla="*/ 1890165 h 3023803"/>
                  <a:gd name="connsiteX50" fmla="*/ 2063928 w 2148264"/>
                  <a:gd name="connsiteY50" fmla="*/ 1669970 h 3023803"/>
                  <a:gd name="connsiteX51" fmla="*/ 2107966 w 2148264"/>
                  <a:gd name="connsiteY51" fmla="*/ 1507547 h 3023803"/>
                  <a:gd name="connsiteX52" fmla="*/ 2147270 w 2148264"/>
                  <a:gd name="connsiteY52" fmla="*/ 1373063 h 30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148264" h="3023803">
                    <a:moveTo>
                      <a:pt x="2147270" y="1373063"/>
                    </a:moveTo>
                    <a:cubicBezTo>
                      <a:pt x="2143955" y="1343230"/>
                      <a:pt x="2138273" y="1314581"/>
                      <a:pt x="2123120" y="1288537"/>
                    </a:cubicBezTo>
                    <a:cubicBezTo>
                      <a:pt x="2110571" y="1267228"/>
                      <a:pt x="2093050" y="1252311"/>
                      <a:pt x="2067006" y="1253495"/>
                    </a:cubicBezTo>
                    <a:cubicBezTo>
                      <a:pt x="2051616" y="1254205"/>
                      <a:pt x="2036936" y="1258941"/>
                      <a:pt x="2023203" y="1266044"/>
                    </a:cubicBezTo>
                    <a:cubicBezTo>
                      <a:pt x="1999527" y="1282618"/>
                      <a:pt x="1975850" y="1276225"/>
                      <a:pt x="1978928" y="1240236"/>
                    </a:cubicBezTo>
                    <a:cubicBezTo>
                      <a:pt x="1978928" y="1239526"/>
                      <a:pt x="1978928" y="1238815"/>
                      <a:pt x="1978691" y="1238105"/>
                    </a:cubicBezTo>
                    <a:cubicBezTo>
                      <a:pt x="1979165" y="1219874"/>
                      <a:pt x="1981059" y="1201880"/>
                      <a:pt x="1984847" y="1184122"/>
                    </a:cubicBezTo>
                    <a:cubicBezTo>
                      <a:pt x="1994555" y="1137005"/>
                      <a:pt x="2005209" y="1090125"/>
                      <a:pt x="2007103" y="1041824"/>
                    </a:cubicBezTo>
                    <a:cubicBezTo>
                      <a:pt x="2010181" y="967005"/>
                      <a:pt x="2014680" y="892187"/>
                      <a:pt x="2014680" y="817368"/>
                    </a:cubicBezTo>
                    <a:cubicBezTo>
                      <a:pt x="2014680" y="757229"/>
                      <a:pt x="2004025" y="698984"/>
                      <a:pt x="1986268" y="641686"/>
                    </a:cubicBezTo>
                    <a:cubicBezTo>
                      <a:pt x="1962117" y="564026"/>
                      <a:pt x="1925418" y="492048"/>
                      <a:pt x="1882563" y="423149"/>
                    </a:cubicBezTo>
                    <a:cubicBezTo>
                      <a:pt x="1825028" y="331046"/>
                      <a:pt x="1752340" y="253149"/>
                      <a:pt x="1664736" y="188985"/>
                    </a:cubicBezTo>
                    <a:cubicBezTo>
                      <a:pt x="1575238" y="123164"/>
                      <a:pt x="1476979" y="74389"/>
                      <a:pt x="1370670" y="42426"/>
                    </a:cubicBezTo>
                    <a:cubicBezTo>
                      <a:pt x="1245893" y="5016"/>
                      <a:pt x="1118985" y="-8716"/>
                      <a:pt x="989473" y="5490"/>
                    </a:cubicBezTo>
                    <a:cubicBezTo>
                      <a:pt x="845518" y="21353"/>
                      <a:pt x="712218" y="68707"/>
                      <a:pt x="589098" y="144236"/>
                    </a:cubicBezTo>
                    <a:cubicBezTo>
                      <a:pt x="476396" y="213135"/>
                      <a:pt x="380032" y="300266"/>
                      <a:pt x="300714" y="405865"/>
                    </a:cubicBezTo>
                    <a:cubicBezTo>
                      <a:pt x="244837" y="480210"/>
                      <a:pt x="200798" y="560948"/>
                      <a:pt x="171202" y="649263"/>
                    </a:cubicBezTo>
                    <a:cubicBezTo>
                      <a:pt x="143500" y="731895"/>
                      <a:pt x="134977" y="817841"/>
                      <a:pt x="132372" y="904499"/>
                    </a:cubicBezTo>
                    <a:cubicBezTo>
                      <a:pt x="130715" y="958955"/>
                      <a:pt x="132372" y="1013175"/>
                      <a:pt x="136397" y="1067632"/>
                    </a:cubicBezTo>
                    <a:cubicBezTo>
                      <a:pt x="140422" y="1121142"/>
                      <a:pt x="143974" y="1174414"/>
                      <a:pt x="146341" y="1228161"/>
                    </a:cubicBezTo>
                    <a:cubicBezTo>
                      <a:pt x="149656" y="1308899"/>
                      <a:pt x="137818" y="1288300"/>
                      <a:pt x="124559" y="1272910"/>
                    </a:cubicBezTo>
                    <a:cubicBezTo>
                      <a:pt x="121244" y="1267938"/>
                      <a:pt x="118166" y="1262966"/>
                      <a:pt x="115325" y="1257994"/>
                    </a:cubicBezTo>
                    <a:cubicBezTo>
                      <a:pt x="110589" y="1249944"/>
                      <a:pt x="105381" y="1241893"/>
                      <a:pt x="98751" y="1235027"/>
                    </a:cubicBezTo>
                    <a:cubicBezTo>
                      <a:pt x="80283" y="1216086"/>
                      <a:pt x="61815" y="1214902"/>
                      <a:pt x="43584" y="1234554"/>
                    </a:cubicBezTo>
                    <a:cubicBezTo>
                      <a:pt x="10910" y="1269122"/>
                      <a:pt x="-3533" y="1311030"/>
                      <a:pt x="729" y="1358857"/>
                    </a:cubicBezTo>
                    <a:cubicBezTo>
                      <a:pt x="3097" y="1386796"/>
                      <a:pt x="12804" y="1412840"/>
                      <a:pt x="24643" y="1437701"/>
                    </a:cubicBezTo>
                    <a:cubicBezTo>
                      <a:pt x="74127" y="1541405"/>
                      <a:pt x="100882" y="1650082"/>
                      <a:pt x="101829" y="1765388"/>
                    </a:cubicBezTo>
                    <a:cubicBezTo>
                      <a:pt x="102066" y="1791669"/>
                      <a:pt x="103723" y="1818187"/>
                      <a:pt x="108695" y="1844232"/>
                    </a:cubicBezTo>
                    <a:cubicBezTo>
                      <a:pt x="115088" y="1878326"/>
                      <a:pt x="129768" y="1906028"/>
                      <a:pt x="163862" y="1919761"/>
                    </a:cubicBezTo>
                    <a:cubicBezTo>
                      <a:pt x="179015" y="1925917"/>
                      <a:pt x="195352" y="1928521"/>
                      <a:pt x="211453" y="1927337"/>
                    </a:cubicBezTo>
                    <a:cubicBezTo>
                      <a:pt x="256202" y="1924023"/>
                      <a:pt x="284614" y="1958117"/>
                      <a:pt x="290770" y="1993159"/>
                    </a:cubicBezTo>
                    <a:cubicBezTo>
                      <a:pt x="295742" y="2020861"/>
                      <a:pt x="296216" y="2048563"/>
                      <a:pt x="294322" y="2076738"/>
                    </a:cubicBezTo>
                    <a:cubicBezTo>
                      <a:pt x="292191" y="2108228"/>
                      <a:pt x="306870" y="2235846"/>
                      <a:pt x="307817" y="2238924"/>
                    </a:cubicBezTo>
                    <a:cubicBezTo>
                      <a:pt x="323681" y="2305693"/>
                      <a:pt x="343096" y="2371514"/>
                      <a:pt x="367483" y="2435442"/>
                    </a:cubicBezTo>
                    <a:cubicBezTo>
                      <a:pt x="399447" y="2519258"/>
                      <a:pt x="446327" y="2594787"/>
                      <a:pt x="498889" y="2667001"/>
                    </a:cubicBezTo>
                    <a:cubicBezTo>
                      <a:pt x="509544" y="2681444"/>
                      <a:pt x="532984" y="2708909"/>
                      <a:pt x="532984" y="2708909"/>
                    </a:cubicBezTo>
                    <a:cubicBezTo>
                      <a:pt x="534641" y="2710567"/>
                      <a:pt x="622956" y="2813324"/>
                      <a:pt x="672914" y="2855942"/>
                    </a:cubicBezTo>
                    <a:cubicBezTo>
                      <a:pt x="737315" y="2910873"/>
                      <a:pt x="806688" y="2957279"/>
                      <a:pt x="886716" y="2986638"/>
                    </a:cubicBezTo>
                    <a:cubicBezTo>
                      <a:pt x="963192" y="3014814"/>
                      <a:pt x="1041562" y="3030914"/>
                      <a:pt x="1123247" y="3020733"/>
                    </a:cubicBezTo>
                    <a:cubicBezTo>
                      <a:pt x="1204932" y="3010552"/>
                      <a:pt x="1281409" y="2983797"/>
                      <a:pt x="1352676" y="2942836"/>
                    </a:cubicBezTo>
                    <a:cubicBezTo>
                      <a:pt x="1417787" y="2905427"/>
                      <a:pt x="1473901" y="2856889"/>
                      <a:pt x="1525043" y="2801959"/>
                    </a:cubicBezTo>
                    <a:cubicBezTo>
                      <a:pt x="1575711" y="2747976"/>
                      <a:pt x="1621645" y="2690441"/>
                      <a:pt x="1662842" y="2629355"/>
                    </a:cubicBezTo>
                    <a:cubicBezTo>
                      <a:pt x="1684625" y="2596918"/>
                      <a:pt x="1751630" y="2482322"/>
                      <a:pt x="1761101" y="2462907"/>
                    </a:cubicBezTo>
                    <a:cubicBezTo>
                      <a:pt x="1815084" y="2353283"/>
                      <a:pt x="1855335" y="2232532"/>
                      <a:pt x="1867173" y="2139008"/>
                    </a:cubicBezTo>
                    <a:cubicBezTo>
                      <a:pt x="1873803" y="2087866"/>
                      <a:pt x="1880195" y="2036487"/>
                      <a:pt x="1892744" y="1986293"/>
                    </a:cubicBezTo>
                    <a:cubicBezTo>
                      <a:pt x="1896059" y="1973270"/>
                      <a:pt x="1900321" y="1960485"/>
                      <a:pt x="1908608" y="1949594"/>
                    </a:cubicBezTo>
                    <a:cubicBezTo>
                      <a:pt x="1919499" y="1935151"/>
                      <a:pt x="1931811" y="1933020"/>
                      <a:pt x="1946490" y="1943438"/>
                    </a:cubicBezTo>
                    <a:cubicBezTo>
                      <a:pt x="1953593" y="1948410"/>
                      <a:pt x="1959986" y="1954329"/>
                      <a:pt x="1967089" y="1959301"/>
                    </a:cubicBezTo>
                    <a:cubicBezTo>
                      <a:pt x="1985557" y="1971850"/>
                      <a:pt x="2000947" y="1968535"/>
                      <a:pt x="2013733" y="1950304"/>
                    </a:cubicBezTo>
                    <a:cubicBezTo>
                      <a:pt x="2026518" y="1932073"/>
                      <a:pt x="2032437" y="1911237"/>
                      <a:pt x="2037883" y="1890165"/>
                    </a:cubicBezTo>
                    <a:cubicBezTo>
                      <a:pt x="2055877" y="1817950"/>
                      <a:pt x="2065585" y="1744789"/>
                      <a:pt x="2063928" y="1669970"/>
                    </a:cubicBezTo>
                    <a:cubicBezTo>
                      <a:pt x="2062507" y="1611725"/>
                      <a:pt x="2078134" y="1557269"/>
                      <a:pt x="2107966" y="1507547"/>
                    </a:cubicBezTo>
                    <a:cubicBezTo>
                      <a:pt x="2133537" y="1465876"/>
                      <a:pt x="2152952" y="1423495"/>
                      <a:pt x="2147270" y="1373063"/>
                    </a:cubicBezTo>
                    <a:close/>
                  </a:path>
                </a:pathLst>
              </a:custGeom>
              <a:solidFill>
                <a:schemeClr val="tx2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: Shape 428">
                <a:extLst>
                  <a:ext uri="{FF2B5EF4-FFF2-40B4-BE49-F238E27FC236}">
                    <a16:creationId xmlns:a16="http://schemas.microsoft.com/office/drawing/2014/main" xmlns="" id="{7FFE1716-74AD-4810-8EE5-D9C4EB423DEF}"/>
                  </a:ext>
                </a:extLst>
              </p:cNvPr>
              <p:cNvSpPr/>
              <p:nvPr/>
            </p:nvSpPr>
            <p:spPr>
              <a:xfrm>
                <a:off x="8148523" y="5253734"/>
                <a:ext cx="1360796" cy="1458352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: Shape 429">
                <a:extLst>
                  <a:ext uri="{FF2B5EF4-FFF2-40B4-BE49-F238E27FC236}">
                    <a16:creationId xmlns:a16="http://schemas.microsoft.com/office/drawing/2014/main" xmlns="" id="{6B433015-C729-4763-B13D-F144E9EB8606}"/>
                  </a:ext>
                </a:extLst>
              </p:cNvPr>
              <p:cNvSpPr/>
              <p:nvPr/>
            </p:nvSpPr>
            <p:spPr>
              <a:xfrm>
                <a:off x="8447964" y="5387134"/>
                <a:ext cx="739990" cy="240771"/>
              </a:xfrm>
              <a:custGeom>
                <a:avLst/>
                <a:gdLst>
                  <a:gd name="connsiteX0" fmla="*/ 376539 w 739990"/>
                  <a:gd name="connsiteY0" fmla="*/ 5 h 240771"/>
                  <a:gd name="connsiteX1" fmla="*/ 433126 w 739990"/>
                  <a:gd name="connsiteY1" fmla="*/ 22498 h 240771"/>
                  <a:gd name="connsiteX2" fmla="*/ 694992 w 739990"/>
                  <a:gd name="connsiteY2" fmla="*/ 181369 h 240771"/>
                  <a:gd name="connsiteX3" fmla="*/ 733112 w 739990"/>
                  <a:gd name="connsiteY3" fmla="*/ 202442 h 240771"/>
                  <a:gd name="connsiteX4" fmla="*/ 730981 w 739990"/>
                  <a:gd name="connsiteY4" fmla="*/ 227302 h 240771"/>
                  <a:gd name="connsiteX5" fmla="*/ 684101 w 739990"/>
                  <a:gd name="connsiteY5" fmla="*/ 230380 h 240771"/>
                  <a:gd name="connsiteX6" fmla="*/ 430285 w 739990"/>
                  <a:gd name="connsiteY6" fmla="*/ 66773 h 240771"/>
                  <a:gd name="connsiteX7" fmla="*/ 331553 w 739990"/>
                  <a:gd name="connsiteY7" fmla="*/ 65826 h 240771"/>
                  <a:gd name="connsiteX8" fmla="*/ 75370 w 739990"/>
                  <a:gd name="connsiteY8" fmla="*/ 227302 h 240771"/>
                  <a:gd name="connsiteX9" fmla="*/ 28253 w 739990"/>
                  <a:gd name="connsiteY9" fmla="*/ 240561 h 240771"/>
                  <a:gd name="connsiteX10" fmla="*/ 11679 w 739990"/>
                  <a:gd name="connsiteY10" fmla="*/ 235352 h 240771"/>
                  <a:gd name="connsiteX11" fmla="*/ 10022 w 739990"/>
                  <a:gd name="connsiteY11" fmla="*/ 203389 h 240771"/>
                  <a:gd name="connsiteX12" fmla="*/ 32041 w 739990"/>
                  <a:gd name="connsiteY12" fmla="*/ 192261 h 240771"/>
                  <a:gd name="connsiteX13" fmla="*/ 305745 w 739990"/>
                  <a:gd name="connsiteY13" fmla="*/ 34573 h 240771"/>
                  <a:gd name="connsiteX14" fmla="*/ 376539 w 739990"/>
                  <a:gd name="connsiteY14" fmla="*/ 5 h 24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990" h="240771">
                    <a:moveTo>
                      <a:pt x="376539" y="5"/>
                    </a:moveTo>
                    <a:cubicBezTo>
                      <a:pt x="397848" y="-232"/>
                      <a:pt x="412764" y="8528"/>
                      <a:pt x="433126" y="22498"/>
                    </a:cubicBezTo>
                    <a:cubicBezTo>
                      <a:pt x="490424" y="54461"/>
                      <a:pt x="661134" y="166453"/>
                      <a:pt x="694992" y="181369"/>
                    </a:cubicBezTo>
                    <a:cubicBezTo>
                      <a:pt x="708251" y="187288"/>
                      <a:pt x="721984" y="192734"/>
                      <a:pt x="733112" y="202442"/>
                    </a:cubicBezTo>
                    <a:cubicBezTo>
                      <a:pt x="743056" y="210965"/>
                      <a:pt x="742109" y="220673"/>
                      <a:pt x="730981" y="227302"/>
                    </a:cubicBezTo>
                    <a:cubicBezTo>
                      <a:pt x="719379" y="234169"/>
                      <a:pt x="700438" y="236299"/>
                      <a:pt x="684101" y="230380"/>
                    </a:cubicBezTo>
                    <a:cubicBezTo>
                      <a:pt x="640062" y="213806"/>
                      <a:pt x="436915" y="71509"/>
                      <a:pt x="430285" y="66773"/>
                    </a:cubicBezTo>
                    <a:cubicBezTo>
                      <a:pt x="397611" y="43097"/>
                      <a:pt x="364700" y="42623"/>
                      <a:pt x="331553" y="65826"/>
                    </a:cubicBezTo>
                    <a:cubicBezTo>
                      <a:pt x="305272" y="84057"/>
                      <a:pt x="134088" y="191077"/>
                      <a:pt x="75370" y="227302"/>
                    </a:cubicBezTo>
                    <a:cubicBezTo>
                      <a:pt x="61164" y="236063"/>
                      <a:pt x="45774" y="241982"/>
                      <a:pt x="28253" y="240561"/>
                    </a:cubicBezTo>
                    <a:cubicBezTo>
                      <a:pt x="22097" y="240088"/>
                      <a:pt x="16651" y="238667"/>
                      <a:pt x="11679" y="235352"/>
                    </a:cubicBezTo>
                    <a:cubicBezTo>
                      <a:pt x="-3237" y="225645"/>
                      <a:pt x="-3948" y="214280"/>
                      <a:pt x="10022" y="203389"/>
                    </a:cubicBezTo>
                    <a:cubicBezTo>
                      <a:pt x="16651" y="198180"/>
                      <a:pt x="24465" y="195338"/>
                      <a:pt x="32041" y="192261"/>
                    </a:cubicBezTo>
                    <a:cubicBezTo>
                      <a:pt x="73476" y="175687"/>
                      <a:pt x="237319" y="82163"/>
                      <a:pt x="305745" y="34573"/>
                    </a:cubicBezTo>
                    <a:cubicBezTo>
                      <a:pt x="318294" y="29838"/>
                      <a:pt x="363753" y="5"/>
                      <a:pt x="37653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: Shape 430">
                <a:extLst>
                  <a:ext uri="{FF2B5EF4-FFF2-40B4-BE49-F238E27FC236}">
                    <a16:creationId xmlns:a16="http://schemas.microsoft.com/office/drawing/2014/main" xmlns="" id="{503F0D52-B39F-4616-AD85-E3001701B1BF}"/>
                  </a:ext>
                </a:extLst>
              </p:cNvPr>
              <p:cNvSpPr/>
              <p:nvPr/>
            </p:nvSpPr>
            <p:spPr>
              <a:xfrm>
                <a:off x="8411579" y="6142666"/>
                <a:ext cx="813535" cy="105701"/>
              </a:xfrm>
              <a:custGeom>
                <a:avLst/>
                <a:gdLst>
                  <a:gd name="connsiteX0" fmla="*/ 813536 w 813535"/>
                  <a:gd name="connsiteY0" fmla="*/ 3789 h 105701"/>
                  <a:gd name="connsiteX1" fmla="*/ 791280 w 813535"/>
                  <a:gd name="connsiteY1" fmla="*/ 21072 h 105701"/>
                  <a:gd name="connsiteX2" fmla="*/ 554038 w 813535"/>
                  <a:gd name="connsiteY2" fmla="*/ 95181 h 105701"/>
                  <a:gd name="connsiteX3" fmla="*/ 92340 w 813535"/>
                  <a:gd name="connsiteY3" fmla="*/ 45460 h 105701"/>
                  <a:gd name="connsiteX4" fmla="*/ 14443 w 813535"/>
                  <a:gd name="connsiteY4" fmla="*/ 11128 h 105701"/>
                  <a:gd name="connsiteX5" fmla="*/ 0 w 813535"/>
                  <a:gd name="connsiteY5" fmla="*/ 0 h 105701"/>
                  <a:gd name="connsiteX6" fmla="*/ 406531 w 813535"/>
                  <a:gd name="connsiteY6" fmla="*/ 72451 h 105701"/>
                  <a:gd name="connsiteX7" fmla="*/ 813536 w 813535"/>
                  <a:gd name="connsiteY7" fmla="*/ 3789 h 1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3535" h="105701">
                    <a:moveTo>
                      <a:pt x="813536" y="3789"/>
                    </a:moveTo>
                    <a:cubicBezTo>
                      <a:pt x="807853" y="12786"/>
                      <a:pt x="799566" y="17047"/>
                      <a:pt x="791280" y="21072"/>
                    </a:cubicBezTo>
                    <a:cubicBezTo>
                      <a:pt x="716461" y="59429"/>
                      <a:pt x="636670" y="82395"/>
                      <a:pt x="554038" y="95181"/>
                    </a:cubicBezTo>
                    <a:cubicBezTo>
                      <a:pt x="395877" y="119805"/>
                      <a:pt x="242214" y="100390"/>
                      <a:pt x="92340" y="45460"/>
                    </a:cubicBezTo>
                    <a:cubicBezTo>
                      <a:pt x="65585" y="35752"/>
                      <a:pt x="39540" y="24387"/>
                      <a:pt x="14443" y="11128"/>
                    </a:cubicBezTo>
                    <a:cubicBezTo>
                      <a:pt x="9234" y="8287"/>
                      <a:pt x="4499" y="5209"/>
                      <a:pt x="0" y="0"/>
                    </a:cubicBezTo>
                    <a:cubicBezTo>
                      <a:pt x="132353" y="43329"/>
                      <a:pt x="266838" y="71267"/>
                      <a:pt x="406531" y="72451"/>
                    </a:cubicBezTo>
                    <a:cubicBezTo>
                      <a:pt x="546461" y="73635"/>
                      <a:pt x="680945" y="46407"/>
                      <a:pt x="813536" y="3789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: Shape 431">
                <a:extLst>
                  <a:ext uri="{FF2B5EF4-FFF2-40B4-BE49-F238E27FC236}">
                    <a16:creationId xmlns:a16="http://schemas.microsoft.com/office/drawing/2014/main" xmlns="" id="{B6CCD5C4-9338-4BB5-8C76-FCE762A65D08}"/>
                  </a:ext>
                </a:extLst>
              </p:cNvPr>
              <p:cNvSpPr/>
              <p:nvPr/>
            </p:nvSpPr>
            <p:spPr>
              <a:xfrm>
                <a:off x="8445673" y="5999658"/>
                <a:ext cx="757184" cy="106177"/>
              </a:xfrm>
              <a:custGeom>
                <a:avLst/>
                <a:gdLst>
                  <a:gd name="connsiteX0" fmla="*/ 757185 w 757184"/>
                  <a:gd name="connsiteY0" fmla="*/ 4735 h 106177"/>
                  <a:gd name="connsiteX1" fmla="*/ 711962 w 757184"/>
                  <a:gd name="connsiteY1" fmla="*/ 34805 h 106177"/>
                  <a:gd name="connsiteX2" fmla="*/ 460751 w 757184"/>
                  <a:gd name="connsiteY2" fmla="*/ 102994 h 106177"/>
                  <a:gd name="connsiteX3" fmla="*/ 107256 w 757184"/>
                  <a:gd name="connsiteY3" fmla="*/ 54220 h 106177"/>
                  <a:gd name="connsiteX4" fmla="*/ 21783 w 757184"/>
                  <a:gd name="connsiteY4" fmla="*/ 16337 h 106177"/>
                  <a:gd name="connsiteX5" fmla="*/ 0 w 757184"/>
                  <a:gd name="connsiteY5" fmla="*/ 0 h 106177"/>
                  <a:gd name="connsiteX6" fmla="*/ 378356 w 757184"/>
                  <a:gd name="connsiteY6" fmla="*/ 73161 h 106177"/>
                  <a:gd name="connsiteX7" fmla="*/ 757185 w 757184"/>
                  <a:gd name="connsiteY7" fmla="*/ 4735 h 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184" h="106177">
                    <a:moveTo>
                      <a:pt x="757185" y="4735"/>
                    </a:moveTo>
                    <a:cubicBezTo>
                      <a:pt x="744399" y="18941"/>
                      <a:pt x="728062" y="27228"/>
                      <a:pt x="711962" y="34805"/>
                    </a:cubicBezTo>
                    <a:cubicBezTo>
                      <a:pt x="632408" y="72451"/>
                      <a:pt x="548355" y="95181"/>
                      <a:pt x="460751" y="102994"/>
                    </a:cubicBezTo>
                    <a:cubicBezTo>
                      <a:pt x="339289" y="114122"/>
                      <a:pt x="221615" y="95654"/>
                      <a:pt x="107256" y="54220"/>
                    </a:cubicBezTo>
                    <a:cubicBezTo>
                      <a:pt x="77897" y="43565"/>
                      <a:pt x="49485" y="31017"/>
                      <a:pt x="21783" y="16337"/>
                    </a:cubicBezTo>
                    <a:cubicBezTo>
                      <a:pt x="13969" y="12075"/>
                      <a:pt x="6156" y="7577"/>
                      <a:pt x="0" y="0"/>
                    </a:cubicBezTo>
                    <a:cubicBezTo>
                      <a:pt x="122409" y="44276"/>
                      <a:pt x="247660" y="71978"/>
                      <a:pt x="378356" y="73161"/>
                    </a:cubicBezTo>
                    <a:cubicBezTo>
                      <a:pt x="509052" y="74345"/>
                      <a:pt x="634302" y="47354"/>
                      <a:pt x="757185" y="4735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: Shape 432">
                <a:extLst>
                  <a:ext uri="{FF2B5EF4-FFF2-40B4-BE49-F238E27FC236}">
                    <a16:creationId xmlns:a16="http://schemas.microsoft.com/office/drawing/2014/main" xmlns="" id="{ADECCAD1-BF1A-4F3F-8FFE-D5C55135E7E0}"/>
                  </a:ext>
                </a:extLst>
              </p:cNvPr>
              <p:cNvSpPr/>
              <p:nvPr/>
            </p:nvSpPr>
            <p:spPr>
              <a:xfrm>
                <a:off x="8444490" y="6284017"/>
                <a:ext cx="747714" cy="107499"/>
              </a:xfrm>
              <a:custGeom>
                <a:avLst/>
                <a:gdLst>
                  <a:gd name="connsiteX0" fmla="*/ 747714 w 747714"/>
                  <a:gd name="connsiteY0" fmla="*/ 4262 h 107499"/>
                  <a:gd name="connsiteX1" fmla="*/ 733271 w 747714"/>
                  <a:gd name="connsiteY1" fmla="*/ 18941 h 107499"/>
                  <a:gd name="connsiteX2" fmla="*/ 549302 w 747714"/>
                  <a:gd name="connsiteY2" fmla="*/ 88788 h 107499"/>
                  <a:gd name="connsiteX3" fmla="*/ 387590 w 747714"/>
                  <a:gd name="connsiteY3" fmla="*/ 107493 h 107499"/>
                  <a:gd name="connsiteX4" fmla="*/ 159108 w 747714"/>
                  <a:gd name="connsiteY4" fmla="*/ 72924 h 107499"/>
                  <a:gd name="connsiteX5" fmla="*/ 12075 w 747714"/>
                  <a:gd name="connsiteY5" fmla="*/ 11838 h 107499"/>
                  <a:gd name="connsiteX6" fmla="*/ 0 w 747714"/>
                  <a:gd name="connsiteY6" fmla="*/ 0 h 107499"/>
                  <a:gd name="connsiteX7" fmla="*/ 747714 w 747714"/>
                  <a:gd name="connsiteY7" fmla="*/ 4262 h 10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714" h="107499">
                    <a:moveTo>
                      <a:pt x="747714" y="4262"/>
                    </a:moveTo>
                    <a:cubicBezTo>
                      <a:pt x="745347" y="13022"/>
                      <a:pt x="738954" y="15627"/>
                      <a:pt x="733271" y="18941"/>
                    </a:cubicBezTo>
                    <a:cubicBezTo>
                      <a:pt x="675973" y="52562"/>
                      <a:pt x="613703" y="73398"/>
                      <a:pt x="549302" y="88788"/>
                    </a:cubicBezTo>
                    <a:cubicBezTo>
                      <a:pt x="496029" y="101574"/>
                      <a:pt x="442046" y="107730"/>
                      <a:pt x="387590" y="107493"/>
                    </a:cubicBezTo>
                    <a:cubicBezTo>
                      <a:pt x="309930" y="107019"/>
                      <a:pt x="233690" y="95654"/>
                      <a:pt x="159108" y="72924"/>
                    </a:cubicBezTo>
                    <a:cubicBezTo>
                      <a:pt x="107966" y="57298"/>
                      <a:pt x="58245" y="38593"/>
                      <a:pt x="12075" y="11838"/>
                    </a:cubicBezTo>
                    <a:cubicBezTo>
                      <a:pt x="7577" y="9234"/>
                      <a:pt x="2368" y="7103"/>
                      <a:pt x="0" y="0"/>
                    </a:cubicBezTo>
                    <a:cubicBezTo>
                      <a:pt x="248607" y="96601"/>
                      <a:pt x="497450" y="100153"/>
                      <a:pt x="747714" y="4262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433">
                <a:extLst>
                  <a:ext uri="{FF2B5EF4-FFF2-40B4-BE49-F238E27FC236}">
                    <a16:creationId xmlns:a16="http://schemas.microsoft.com/office/drawing/2014/main" xmlns="" id="{B135241F-D3D8-4970-8FAB-01CC9F5EFBF9}"/>
                  </a:ext>
                </a:extLst>
              </p:cNvPr>
              <p:cNvSpPr/>
              <p:nvPr/>
            </p:nvSpPr>
            <p:spPr>
              <a:xfrm>
                <a:off x="8454671" y="6390326"/>
                <a:ext cx="716934" cy="108755"/>
              </a:xfrm>
              <a:custGeom>
                <a:avLst/>
                <a:gdLst>
                  <a:gd name="connsiteX0" fmla="*/ 1421 w 716934"/>
                  <a:gd name="connsiteY0" fmla="*/ 0 h 108755"/>
                  <a:gd name="connsiteX1" fmla="*/ 716934 w 716934"/>
                  <a:gd name="connsiteY1" fmla="*/ 3315 h 108755"/>
                  <a:gd name="connsiteX2" fmla="*/ 704386 w 716934"/>
                  <a:gd name="connsiteY2" fmla="*/ 18704 h 108755"/>
                  <a:gd name="connsiteX3" fmla="*/ 555932 w 716934"/>
                  <a:gd name="connsiteY3" fmla="*/ 82158 h 108755"/>
                  <a:gd name="connsiteX4" fmla="*/ 349233 w 716934"/>
                  <a:gd name="connsiteY4" fmla="*/ 108203 h 108755"/>
                  <a:gd name="connsiteX5" fmla="*/ 19415 w 716934"/>
                  <a:gd name="connsiteY5" fmla="*/ 17284 h 108755"/>
                  <a:gd name="connsiteX6" fmla="*/ 0 w 716934"/>
                  <a:gd name="connsiteY6" fmla="*/ 4735 h 108755"/>
                  <a:gd name="connsiteX7" fmla="*/ 1421 w 716934"/>
                  <a:gd name="connsiteY7" fmla="*/ 0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934" h="108755">
                    <a:moveTo>
                      <a:pt x="1421" y="0"/>
                    </a:moveTo>
                    <a:cubicBezTo>
                      <a:pt x="238662" y="97785"/>
                      <a:pt x="476378" y="101337"/>
                      <a:pt x="716934" y="3315"/>
                    </a:cubicBezTo>
                    <a:cubicBezTo>
                      <a:pt x="714093" y="13732"/>
                      <a:pt x="708647" y="16100"/>
                      <a:pt x="704386" y="18704"/>
                    </a:cubicBezTo>
                    <a:cubicBezTo>
                      <a:pt x="658216" y="47590"/>
                      <a:pt x="608021" y="67242"/>
                      <a:pt x="555932" y="82158"/>
                    </a:cubicBezTo>
                    <a:cubicBezTo>
                      <a:pt x="488216" y="101337"/>
                      <a:pt x="419317" y="111281"/>
                      <a:pt x="349233" y="108203"/>
                    </a:cubicBezTo>
                    <a:cubicBezTo>
                      <a:pt x="232506" y="102994"/>
                      <a:pt x="121936" y="74345"/>
                      <a:pt x="19415" y="17284"/>
                    </a:cubicBezTo>
                    <a:cubicBezTo>
                      <a:pt x="12785" y="13496"/>
                      <a:pt x="6393" y="8760"/>
                      <a:pt x="0" y="4735"/>
                    </a:cubicBezTo>
                    <a:cubicBezTo>
                      <a:pt x="237" y="3078"/>
                      <a:pt x="710" y="1421"/>
                      <a:pt x="142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434">
                <a:extLst>
                  <a:ext uri="{FF2B5EF4-FFF2-40B4-BE49-F238E27FC236}">
                    <a16:creationId xmlns:a16="http://schemas.microsoft.com/office/drawing/2014/main" xmlns="" id="{1E69AEE7-05A2-49A4-9106-D7028628DF02}"/>
                  </a:ext>
                </a:extLst>
              </p:cNvPr>
              <p:cNvSpPr/>
              <p:nvPr/>
            </p:nvSpPr>
            <p:spPr>
              <a:xfrm>
                <a:off x="8500130" y="6519153"/>
                <a:ext cx="626015" cy="105385"/>
              </a:xfrm>
              <a:custGeom>
                <a:avLst/>
                <a:gdLst>
                  <a:gd name="connsiteX0" fmla="*/ 626015 w 626015"/>
                  <a:gd name="connsiteY0" fmla="*/ 6368 h 105385"/>
                  <a:gd name="connsiteX1" fmla="*/ 343551 w 626015"/>
                  <a:gd name="connsiteY1" fmla="*/ 104863 h 105385"/>
                  <a:gd name="connsiteX2" fmla="*/ 0 w 626015"/>
                  <a:gd name="connsiteY2" fmla="*/ 449 h 105385"/>
                  <a:gd name="connsiteX3" fmla="*/ 15627 w 626015"/>
                  <a:gd name="connsiteY3" fmla="*/ 4237 h 105385"/>
                  <a:gd name="connsiteX4" fmla="*/ 219247 w 626015"/>
                  <a:gd name="connsiteY4" fmla="*/ 64613 h 105385"/>
                  <a:gd name="connsiteX5" fmla="*/ 510709 w 626015"/>
                  <a:gd name="connsiteY5" fmla="*/ 44014 h 105385"/>
                  <a:gd name="connsiteX6" fmla="*/ 609678 w 626015"/>
                  <a:gd name="connsiteY6" fmla="*/ 8262 h 105385"/>
                  <a:gd name="connsiteX7" fmla="*/ 626015 w 626015"/>
                  <a:gd name="connsiteY7" fmla="*/ 6368 h 10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015" h="105385">
                    <a:moveTo>
                      <a:pt x="626015" y="6368"/>
                    </a:moveTo>
                    <a:cubicBezTo>
                      <a:pt x="542436" y="69111"/>
                      <a:pt x="447255" y="99654"/>
                      <a:pt x="343551" y="104863"/>
                    </a:cubicBezTo>
                    <a:cubicBezTo>
                      <a:pt x="193203" y="112203"/>
                      <a:pt x="39304" y="40462"/>
                      <a:pt x="0" y="449"/>
                    </a:cubicBezTo>
                    <a:cubicBezTo>
                      <a:pt x="6393" y="-1209"/>
                      <a:pt x="11128" y="2106"/>
                      <a:pt x="15627" y="4237"/>
                    </a:cubicBezTo>
                    <a:cubicBezTo>
                      <a:pt x="80975" y="33122"/>
                      <a:pt x="148454" y="53958"/>
                      <a:pt x="219247" y="64613"/>
                    </a:cubicBezTo>
                    <a:cubicBezTo>
                      <a:pt x="317980" y="79529"/>
                      <a:pt x="415055" y="71716"/>
                      <a:pt x="510709" y="44014"/>
                    </a:cubicBezTo>
                    <a:cubicBezTo>
                      <a:pt x="544567" y="34306"/>
                      <a:pt x="577004" y="21284"/>
                      <a:pt x="609678" y="8262"/>
                    </a:cubicBezTo>
                    <a:cubicBezTo>
                      <a:pt x="614650" y="6368"/>
                      <a:pt x="619386" y="3290"/>
                      <a:pt x="626015" y="6368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435">
                <a:extLst>
                  <a:ext uri="{FF2B5EF4-FFF2-40B4-BE49-F238E27FC236}">
                    <a16:creationId xmlns:a16="http://schemas.microsoft.com/office/drawing/2014/main" xmlns="" id="{1227C159-C61A-4AC7-A544-6CAD257CA64D}"/>
                  </a:ext>
                </a:extLst>
              </p:cNvPr>
              <p:cNvSpPr/>
              <p:nvPr/>
            </p:nvSpPr>
            <p:spPr>
              <a:xfrm>
                <a:off x="8521913" y="5849784"/>
                <a:ext cx="605416" cy="106478"/>
              </a:xfrm>
              <a:custGeom>
                <a:avLst/>
                <a:gdLst>
                  <a:gd name="connsiteX0" fmla="*/ 605416 w 605416"/>
                  <a:gd name="connsiteY0" fmla="*/ 8997 h 106478"/>
                  <a:gd name="connsiteX1" fmla="*/ 321531 w 605416"/>
                  <a:gd name="connsiteY1" fmla="*/ 106309 h 106478"/>
                  <a:gd name="connsiteX2" fmla="*/ 0 w 605416"/>
                  <a:gd name="connsiteY2" fmla="*/ 0 h 106478"/>
                  <a:gd name="connsiteX3" fmla="*/ 300932 w 605416"/>
                  <a:gd name="connsiteY3" fmla="*/ 73398 h 106478"/>
                  <a:gd name="connsiteX4" fmla="*/ 603522 w 605416"/>
                  <a:gd name="connsiteY4" fmla="*/ 2841 h 106478"/>
                  <a:gd name="connsiteX5" fmla="*/ 605416 w 605416"/>
                  <a:gd name="connsiteY5" fmla="*/ 8997 h 1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416" h="106478">
                    <a:moveTo>
                      <a:pt x="605416" y="8997"/>
                    </a:moveTo>
                    <a:cubicBezTo>
                      <a:pt x="521837" y="72451"/>
                      <a:pt x="425946" y="103231"/>
                      <a:pt x="321531" y="106309"/>
                    </a:cubicBezTo>
                    <a:cubicBezTo>
                      <a:pt x="190835" y="110097"/>
                      <a:pt x="50432" y="49721"/>
                      <a:pt x="0" y="0"/>
                    </a:cubicBezTo>
                    <a:cubicBezTo>
                      <a:pt x="95654" y="43802"/>
                      <a:pt x="195334" y="72214"/>
                      <a:pt x="300932" y="73398"/>
                    </a:cubicBezTo>
                    <a:cubicBezTo>
                      <a:pt x="407241" y="74582"/>
                      <a:pt x="507394" y="47354"/>
                      <a:pt x="603522" y="2841"/>
                    </a:cubicBezTo>
                    <a:cubicBezTo>
                      <a:pt x="604233" y="4735"/>
                      <a:pt x="604706" y="6866"/>
                      <a:pt x="605416" y="8997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: Shape 436">
                <a:extLst>
                  <a:ext uri="{FF2B5EF4-FFF2-40B4-BE49-F238E27FC236}">
                    <a16:creationId xmlns:a16="http://schemas.microsoft.com/office/drawing/2014/main" xmlns="" id="{660880CA-9849-45C4-B201-9E579582204A}"/>
                  </a:ext>
                </a:extLst>
              </p:cNvPr>
              <p:cNvSpPr/>
              <p:nvPr/>
            </p:nvSpPr>
            <p:spPr>
              <a:xfrm>
                <a:off x="8557665" y="5711985"/>
                <a:ext cx="519469" cy="108323"/>
              </a:xfrm>
              <a:custGeom>
                <a:avLst/>
                <a:gdLst>
                  <a:gd name="connsiteX0" fmla="*/ 0 w 519469"/>
                  <a:gd name="connsiteY0" fmla="*/ 0 h 108323"/>
                  <a:gd name="connsiteX1" fmla="*/ 519469 w 519469"/>
                  <a:gd name="connsiteY1" fmla="*/ 6156 h 108323"/>
                  <a:gd name="connsiteX2" fmla="*/ 503606 w 519469"/>
                  <a:gd name="connsiteY2" fmla="*/ 26755 h 108323"/>
                  <a:gd name="connsiteX3" fmla="*/ 297144 w 519469"/>
                  <a:gd name="connsiteY3" fmla="*/ 107256 h 108323"/>
                  <a:gd name="connsiteX4" fmla="*/ 11128 w 519469"/>
                  <a:gd name="connsiteY4" fmla="*/ 15627 h 108323"/>
                  <a:gd name="connsiteX5" fmla="*/ 0 w 519469"/>
                  <a:gd name="connsiteY5" fmla="*/ 0 h 1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469" h="108323">
                    <a:moveTo>
                      <a:pt x="0" y="0"/>
                    </a:moveTo>
                    <a:cubicBezTo>
                      <a:pt x="173788" y="97785"/>
                      <a:pt x="346155" y="101574"/>
                      <a:pt x="519469" y="6156"/>
                    </a:cubicBezTo>
                    <a:cubicBezTo>
                      <a:pt x="517102" y="16811"/>
                      <a:pt x="509999" y="21783"/>
                      <a:pt x="503606" y="26755"/>
                    </a:cubicBezTo>
                    <a:cubicBezTo>
                      <a:pt x="442520" y="72925"/>
                      <a:pt x="374094" y="101574"/>
                      <a:pt x="297144" y="107256"/>
                    </a:cubicBezTo>
                    <a:cubicBezTo>
                      <a:pt x="189651" y="115069"/>
                      <a:pt x="95891" y="79554"/>
                      <a:pt x="11128" y="15627"/>
                    </a:cubicBezTo>
                    <a:cubicBezTo>
                      <a:pt x="7340" y="12786"/>
                      <a:pt x="2841" y="9708"/>
                      <a:pt x="0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: Shape 437">
                <a:extLst>
                  <a:ext uri="{FF2B5EF4-FFF2-40B4-BE49-F238E27FC236}">
                    <a16:creationId xmlns:a16="http://schemas.microsoft.com/office/drawing/2014/main" xmlns="" id="{7834C8FA-96EB-4AF9-9692-A74A0BAB9CF0}"/>
                  </a:ext>
                </a:extLst>
              </p:cNvPr>
              <p:cNvSpPr/>
              <p:nvPr/>
            </p:nvSpPr>
            <p:spPr>
              <a:xfrm>
                <a:off x="9347521" y="5871226"/>
                <a:ext cx="48502" cy="126757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: Shape 438">
                <a:extLst>
                  <a:ext uri="{FF2B5EF4-FFF2-40B4-BE49-F238E27FC236}">
                    <a16:creationId xmlns:a16="http://schemas.microsoft.com/office/drawing/2014/main" xmlns="" id="{6EB5E92E-4178-4F2D-8F3F-FA1F0B1B98F5}"/>
                  </a:ext>
                </a:extLst>
              </p:cNvPr>
              <p:cNvSpPr/>
              <p:nvPr/>
            </p:nvSpPr>
            <p:spPr>
              <a:xfrm>
                <a:off x="8252489" y="5871134"/>
                <a:ext cx="48039" cy="126806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: Shape 439">
                <a:extLst>
                  <a:ext uri="{FF2B5EF4-FFF2-40B4-BE49-F238E27FC236}">
                    <a16:creationId xmlns:a16="http://schemas.microsoft.com/office/drawing/2014/main" xmlns="" id="{21EB015E-DB4D-4B72-9452-B8F811F1F0A2}"/>
                  </a:ext>
                </a:extLst>
              </p:cNvPr>
              <p:cNvSpPr/>
              <p:nvPr/>
            </p:nvSpPr>
            <p:spPr>
              <a:xfrm>
                <a:off x="7891517" y="4928993"/>
                <a:ext cx="393192" cy="1038747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3192" h="1038747">
                    <a:moveTo>
                      <a:pt x="201845" y="730904"/>
                    </a:moveTo>
                    <a:cubicBezTo>
                      <a:pt x="154255" y="637854"/>
                      <a:pt x="121107" y="540068"/>
                      <a:pt x="99561" y="437784"/>
                    </a:cubicBezTo>
                    <a:cubicBezTo>
                      <a:pt x="84408" y="366754"/>
                      <a:pt x="-3670" y="58955"/>
                      <a:pt x="119" y="47354"/>
                    </a:cubicBezTo>
                    <a:cubicBezTo>
                      <a:pt x="8169" y="35515"/>
                      <a:pt x="11010" y="1894"/>
                      <a:pt x="14088" y="0"/>
                    </a:cubicBezTo>
                    <a:cubicBezTo>
                      <a:pt x="39896" y="26281"/>
                      <a:pt x="119923" y="402269"/>
                      <a:pt x="138628" y="464066"/>
                    </a:cubicBezTo>
                    <a:cubicBezTo>
                      <a:pt x="180773" y="604469"/>
                      <a:pt x="228837" y="727352"/>
                      <a:pt x="305076" y="853549"/>
                    </a:cubicBezTo>
                    <a:cubicBezTo>
                      <a:pt x="305786" y="854497"/>
                      <a:pt x="350772" y="933814"/>
                      <a:pt x="374212" y="963883"/>
                    </a:cubicBezTo>
                    <a:cubicBezTo>
                      <a:pt x="389839" y="981404"/>
                      <a:pt x="393628" y="992059"/>
                      <a:pt x="393154" y="1003897"/>
                    </a:cubicBezTo>
                    <a:cubicBezTo>
                      <a:pt x="392917" y="1017867"/>
                      <a:pt x="387472" y="1016209"/>
                      <a:pt x="366636" y="1027574"/>
                    </a:cubicBezTo>
                    <a:cubicBezTo>
                      <a:pt x="334909" y="1039649"/>
                      <a:pt x="302235" y="1041543"/>
                      <a:pt x="269087" y="1035151"/>
                    </a:cubicBezTo>
                    <a:cubicBezTo>
                      <a:pt x="210606" y="1019050"/>
                      <a:pt x="181957" y="997741"/>
                      <a:pt x="157333" y="981404"/>
                    </a:cubicBezTo>
                    <a:cubicBezTo>
                      <a:pt x="147862" y="974064"/>
                      <a:pt x="140522" y="934051"/>
                      <a:pt x="159937" y="938076"/>
                    </a:cubicBezTo>
                    <a:cubicBezTo>
                      <a:pt x="188586" y="947073"/>
                      <a:pt x="220076" y="971934"/>
                      <a:pt x="245647" y="986140"/>
                    </a:cubicBezTo>
                    <a:cubicBezTo>
                      <a:pt x="255355" y="991585"/>
                      <a:pt x="288976" y="998925"/>
                      <a:pt x="304839" y="1000819"/>
                    </a:cubicBezTo>
                    <a:cubicBezTo>
                      <a:pt x="328279" y="1003661"/>
                      <a:pt x="330884" y="983772"/>
                      <a:pt x="326859" y="967909"/>
                    </a:cubicBezTo>
                    <a:cubicBezTo>
                      <a:pt x="318098" y="949677"/>
                      <a:pt x="231915" y="789859"/>
                      <a:pt x="201845" y="7309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: Shape 440">
                <a:extLst>
                  <a:ext uri="{FF2B5EF4-FFF2-40B4-BE49-F238E27FC236}">
                    <a16:creationId xmlns:a16="http://schemas.microsoft.com/office/drawing/2014/main" xmlns="" id="{1EC32A84-4D77-4D76-9C72-94654F4670A5}"/>
                  </a:ext>
                </a:extLst>
              </p:cNvPr>
              <p:cNvSpPr/>
              <p:nvPr/>
            </p:nvSpPr>
            <p:spPr>
              <a:xfrm>
                <a:off x="9364296" y="4924257"/>
                <a:ext cx="390828" cy="1043482"/>
              </a:xfrm>
              <a:custGeom>
                <a:avLst/>
                <a:gdLst>
                  <a:gd name="connsiteX0" fmla="*/ 191584 w 390828"/>
                  <a:gd name="connsiteY0" fmla="*/ 735639 h 1043482"/>
                  <a:gd name="connsiteX1" fmla="*/ 293868 w 390828"/>
                  <a:gd name="connsiteY1" fmla="*/ 442520 h 1043482"/>
                  <a:gd name="connsiteX2" fmla="*/ 390706 w 390828"/>
                  <a:gd name="connsiteY2" fmla="*/ 47354 h 1043482"/>
                  <a:gd name="connsiteX3" fmla="*/ 376736 w 390828"/>
                  <a:gd name="connsiteY3" fmla="*/ 0 h 1043482"/>
                  <a:gd name="connsiteX4" fmla="*/ 254564 w 390828"/>
                  <a:gd name="connsiteY4" fmla="*/ 468801 h 1043482"/>
                  <a:gd name="connsiteX5" fmla="*/ 88116 w 390828"/>
                  <a:gd name="connsiteY5" fmla="*/ 858285 h 1043482"/>
                  <a:gd name="connsiteX6" fmla="*/ 18980 w 390828"/>
                  <a:gd name="connsiteY6" fmla="*/ 968619 h 1043482"/>
                  <a:gd name="connsiteX7" fmla="*/ 38 w 390828"/>
                  <a:gd name="connsiteY7" fmla="*/ 1008633 h 1043482"/>
                  <a:gd name="connsiteX8" fmla="*/ 26556 w 390828"/>
                  <a:gd name="connsiteY8" fmla="*/ 1032309 h 1043482"/>
                  <a:gd name="connsiteX9" fmla="*/ 124105 w 390828"/>
                  <a:gd name="connsiteY9" fmla="*/ 1039886 h 1043482"/>
                  <a:gd name="connsiteX10" fmla="*/ 252433 w 390828"/>
                  <a:gd name="connsiteY10" fmla="*/ 981404 h 1043482"/>
                  <a:gd name="connsiteX11" fmla="*/ 254564 w 390828"/>
                  <a:gd name="connsiteY11" fmla="*/ 938076 h 1043482"/>
                  <a:gd name="connsiteX12" fmla="*/ 147545 w 390828"/>
                  <a:gd name="connsiteY12" fmla="*/ 990875 h 1043482"/>
                  <a:gd name="connsiteX13" fmla="*/ 88353 w 390828"/>
                  <a:gd name="connsiteY13" fmla="*/ 1005555 h 1043482"/>
                  <a:gd name="connsiteX14" fmla="*/ 66333 w 390828"/>
                  <a:gd name="connsiteY14" fmla="*/ 972644 h 1043482"/>
                  <a:gd name="connsiteX15" fmla="*/ 191584 w 390828"/>
                  <a:gd name="connsiteY15" fmla="*/ 735639 h 10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828" h="1043482">
                    <a:moveTo>
                      <a:pt x="191584" y="735639"/>
                    </a:moveTo>
                    <a:cubicBezTo>
                      <a:pt x="239174" y="642589"/>
                      <a:pt x="272322" y="544804"/>
                      <a:pt x="293868" y="442520"/>
                    </a:cubicBezTo>
                    <a:cubicBezTo>
                      <a:pt x="309021" y="371489"/>
                      <a:pt x="394494" y="58719"/>
                      <a:pt x="390706" y="47354"/>
                    </a:cubicBezTo>
                    <a:cubicBezTo>
                      <a:pt x="382656" y="35515"/>
                      <a:pt x="379814" y="1894"/>
                      <a:pt x="376736" y="0"/>
                    </a:cubicBezTo>
                    <a:cubicBezTo>
                      <a:pt x="350929" y="26281"/>
                      <a:pt x="273269" y="407005"/>
                      <a:pt x="254564" y="468801"/>
                    </a:cubicBezTo>
                    <a:cubicBezTo>
                      <a:pt x="212419" y="609205"/>
                      <a:pt x="164355" y="732087"/>
                      <a:pt x="88116" y="858285"/>
                    </a:cubicBezTo>
                    <a:cubicBezTo>
                      <a:pt x="87406" y="859232"/>
                      <a:pt x="42420" y="938549"/>
                      <a:pt x="18980" y="968619"/>
                    </a:cubicBezTo>
                    <a:cubicBezTo>
                      <a:pt x="3353" y="986140"/>
                      <a:pt x="-435" y="996794"/>
                      <a:pt x="38" y="1008633"/>
                    </a:cubicBezTo>
                    <a:cubicBezTo>
                      <a:pt x="275" y="1022602"/>
                      <a:pt x="5721" y="1020945"/>
                      <a:pt x="26556" y="1032309"/>
                    </a:cubicBezTo>
                    <a:cubicBezTo>
                      <a:pt x="58283" y="1044385"/>
                      <a:pt x="90957" y="1046279"/>
                      <a:pt x="124105" y="1039886"/>
                    </a:cubicBezTo>
                    <a:cubicBezTo>
                      <a:pt x="182587" y="1023786"/>
                      <a:pt x="227809" y="997741"/>
                      <a:pt x="252433" y="981404"/>
                    </a:cubicBezTo>
                    <a:cubicBezTo>
                      <a:pt x="261904" y="974064"/>
                      <a:pt x="273979" y="934051"/>
                      <a:pt x="254564" y="938076"/>
                    </a:cubicBezTo>
                    <a:cubicBezTo>
                      <a:pt x="225915" y="947073"/>
                      <a:pt x="173116" y="976669"/>
                      <a:pt x="147545" y="990875"/>
                    </a:cubicBezTo>
                    <a:cubicBezTo>
                      <a:pt x="137837" y="996321"/>
                      <a:pt x="104216" y="1003661"/>
                      <a:pt x="88353" y="1005555"/>
                    </a:cubicBezTo>
                    <a:cubicBezTo>
                      <a:pt x="64913" y="1008396"/>
                      <a:pt x="62308" y="988507"/>
                      <a:pt x="66333" y="972644"/>
                    </a:cubicBezTo>
                    <a:cubicBezTo>
                      <a:pt x="75331" y="954413"/>
                      <a:pt x="161514" y="794594"/>
                      <a:pt x="191584" y="73563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4DC165-AC17-4BB5-9BC8-4E1F4B59A8DE}"/>
                </a:ext>
              </a:extLst>
            </p:cNvPr>
            <p:cNvSpPr txBox="1"/>
            <p:nvPr/>
          </p:nvSpPr>
          <p:spPr>
            <a:xfrm>
              <a:off x="3543380" y="4462168"/>
              <a:ext cx="2864631" cy="66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rgbClr val="235079"/>
                  </a:solidFill>
                  <a:latin typeface="Arial" pitchFamily="34" charset="0"/>
                  <a:cs typeface="Arial" pitchFamily="34" charset="0"/>
                </a:rPr>
                <a:t>ПРЕДОСТАВЛЕНИЕ МАСКИ</a:t>
              </a:r>
            </a:p>
          </p:txBody>
        </p:sp>
        <p:pic>
          <p:nvPicPr>
            <p:cNvPr id="22" name="Picture 4" descr="C:\Users\a.kasenaeva\Downloads\21-Measure_the_fever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79" y="3337823"/>
              <a:ext cx="618955" cy="61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xmlns="" id="{C8034D2E-9CFA-4509-B68B-BE6B4CA768D9}"/>
              </a:ext>
            </a:extLst>
          </p:cNvPr>
          <p:cNvGrpSpPr/>
          <p:nvPr/>
        </p:nvGrpSpPr>
        <p:grpSpPr>
          <a:xfrm>
            <a:off x="6023198" y="4509914"/>
            <a:ext cx="1886568" cy="950200"/>
            <a:chOff x="5714789" y="4152439"/>
            <a:chExt cx="2760519" cy="1392256"/>
          </a:xfrm>
          <a:solidFill>
            <a:srgbClr val="235079"/>
          </a:solidFill>
        </p:grpSpPr>
        <p:sp>
          <p:nvSpPr>
            <p:cNvPr id="45" name="Freeform: Shape 34">
              <a:extLst>
                <a:ext uri="{FF2B5EF4-FFF2-40B4-BE49-F238E27FC236}">
                  <a16:creationId xmlns:a16="http://schemas.microsoft.com/office/drawing/2014/main" xmlns="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35">
              <a:extLst>
                <a:ext uri="{FF2B5EF4-FFF2-40B4-BE49-F238E27FC236}">
                  <a16:creationId xmlns:a16="http://schemas.microsoft.com/office/drawing/2014/main" xmlns="" id="{4D3300F3-FEFE-4F93-89E5-C7098A957AC5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Arrow: Up-Down 36">
              <a:extLst>
                <a:ext uri="{FF2B5EF4-FFF2-40B4-BE49-F238E27FC236}">
                  <a16:creationId xmlns:a16="http://schemas.microsoft.com/office/drawing/2014/main" xmlns="" id="{F4D796C2-CEE1-4724-8175-0DEA3971406A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AFCE7AE-2347-4D6C-B16E-B62AF3EC2577}"/>
                </a:ext>
              </a:extLst>
            </p:cNvPr>
            <p:cNvSpPr txBox="1"/>
            <p:nvPr/>
          </p:nvSpPr>
          <p:spPr>
            <a:xfrm>
              <a:off x="6690851" y="4604688"/>
              <a:ext cx="878954" cy="586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-25469" y="284373"/>
            <a:ext cx="8007639" cy="684803"/>
          </a:xfrm>
          <a:prstGeom prst="rect">
            <a:avLst/>
          </a:prstGeom>
          <a:solidFill>
            <a:srgbClr val="4F247A"/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МИНИМИЗАЦИИ РИСКОВ РАСПРОСТРАНЕНИЯ КОРОНАВИРУСНОЙ ИНФЕКЦИИ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75649" y="6054025"/>
            <a:ext cx="9511590" cy="400110"/>
          </a:xfrm>
          <a:prstGeom prst="rect">
            <a:avLst/>
          </a:prstGeom>
          <a:solidFill>
            <a:srgbClr val="451F6B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СТРОГОЕ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САНИТАРНО-ЭПИДЕМИОЛОГИЧЕСКИХ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</a:t>
            </a:r>
          </a:p>
        </p:txBody>
      </p:sp>
      <p:grpSp>
        <p:nvGrpSpPr>
          <p:cNvPr id="50" name="Группа 8"/>
          <p:cNvGrpSpPr/>
          <p:nvPr/>
        </p:nvGrpSpPr>
        <p:grpSpPr>
          <a:xfrm>
            <a:off x="6455246" y="1125538"/>
            <a:ext cx="1296144" cy="1283966"/>
            <a:chOff x="4373951" y="2723231"/>
            <a:chExt cx="1015696" cy="1015538"/>
          </a:xfrm>
        </p:grpSpPr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0EDA86B4-187A-43BB-8C31-B00F924929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89194" y="2981197"/>
              <a:ext cx="785210" cy="49960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272">
              <a:extLst>
                <a:ext uri="{FF2B5EF4-FFF2-40B4-BE49-F238E27FC236}">
                  <a16:creationId xmlns:a16="http://schemas.microsoft.com/office/drawing/2014/main" xmlns="" id="{38EFAD17-92B7-4CD4-A2E2-A9AD64EC79E5}"/>
                </a:ext>
              </a:extLst>
            </p:cNvPr>
            <p:cNvSpPr/>
            <p:nvPr/>
          </p:nvSpPr>
          <p:spPr>
            <a:xfrm>
              <a:off x="4373951" y="2723231"/>
              <a:ext cx="1015696" cy="1015538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rgbClr val="C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896320" y="1149350"/>
            <a:ext cx="410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НЕ ДОПУЩЕНИЕ НАХОЖДЕНИЯ РОДИТЕЛЕЙ, УЧИТЕЛЕЙ И ДРУГИХ ЛИЦ НА ТЕРРИТОРИИ ПУНКТА ПРОВЕДЕНИЯ ЕНТ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766" y="2853735"/>
            <a:ext cx="420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СОКРАЩЕНИЕ КОЛИЧЕСТВ ТЕСТИРУЕМЫХ В АУДИТОРИЯХ НА 50%, РАССТОЯНИЕ МЕЖДУ НИМИ НЕ МЕНЕЕ </a:t>
            </a:r>
            <a:r>
              <a:rPr lang="ru-RU" b="1" dirty="0" smtClean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ru-RU" b="1" dirty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МЕТРА</a:t>
            </a:r>
          </a:p>
        </p:txBody>
      </p: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064618" y="2879439"/>
            <a:ext cx="395318" cy="102190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6524686" y="2879438"/>
            <a:ext cx="444600" cy="102190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990733" y="2879439"/>
            <a:ext cx="395318" cy="102190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7450806" y="2879438"/>
            <a:ext cx="444600" cy="102190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7420" y="4365898"/>
            <a:ext cx="4104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ЗАПУСК НА ЕНТ БУДЕТ ПРОИЗВЕДЕН ЧЕРЕЗ БАРРИКАДНЫЕ ЛЕНТЫ ПО ОЧЕРЕДИ С СОБЛЮДЕНИЕМ ДИСТАНЦИИ </a:t>
            </a:r>
            <a:r>
              <a:rPr lang="ru-RU" b="1" dirty="0" smtClean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>
                <a:solidFill>
                  <a:srgbClr val="235079"/>
                </a:solidFill>
                <a:latin typeface="Arial" pitchFamily="34" charset="0"/>
                <a:cs typeface="Arial" pitchFamily="34" charset="0"/>
              </a:rPr>
              <a:t>МЕТРА</a:t>
            </a:r>
          </a:p>
        </p:txBody>
      </p:sp>
    </p:spTree>
    <p:extLst>
      <p:ext uri="{BB962C8B-B14F-4D97-AF65-F5344CB8AC3E}">
        <p14:creationId xmlns:p14="http://schemas.microsoft.com/office/powerpoint/2010/main" val="3878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68762" y="1494519"/>
            <a:ext cx="11947124" cy="4818838"/>
            <a:chOff x="57588" y="1465205"/>
            <a:chExt cx="11961126" cy="4932590"/>
          </a:xfrm>
        </p:grpSpPr>
        <p:sp>
          <p:nvSpPr>
            <p:cNvPr id="13" name="TextBox 12"/>
            <p:cNvSpPr txBox="1"/>
            <p:nvPr/>
          </p:nvSpPr>
          <p:spPr>
            <a:xfrm>
              <a:off x="1488707" y="2465139"/>
              <a:ext cx="7883495" cy="35507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РОУТЕРЫ)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3" y="3304106"/>
              <a:ext cx="9829437" cy="35507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5507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38611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ШПАРГАЛКИ, УЧЕБНИКИ И МЕТОДИЧЕСКИЕ  ЛИТЕРАТУРЫ, ТАБЛИЦА МЕНДЕЛЕЕВА И РАСТВОРИМОСТИ СОЛЕЙ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8" y="5664671"/>
              <a:ext cx="5786223" cy="73312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КАЛЬКУЛЯТОРЫ</a:t>
              </a:r>
            </a:p>
            <a:p>
              <a:pPr defTabSz="914377"/>
              <a:r>
                <a:rPr lang="kk-KZ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Примечание: </a:t>
              </a:r>
              <a:r>
                <a:rPr lang="kk-KZ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калькулятор</a:t>
              </a:r>
              <a:r>
                <a:rPr lang="kk-KZ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таблицы Менделеева и растворимости солей </a:t>
              </a:r>
            </a:p>
            <a:p>
              <a:pPr defTabSz="914377"/>
              <a:r>
                <a:rPr lang="kk-KZ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будут установлены на компьютере</a:t>
              </a:r>
              <a:r>
                <a:rPr lang="kk-KZ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solidFill>
                  <a:prstClr val="black"/>
                </a:solidFill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5507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469" y="693490"/>
            <a:ext cx="8007639" cy="377026"/>
          </a:xfrm>
          <a:prstGeom prst="rect">
            <a:avLst/>
          </a:prstGeom>
          <a:solidFill>
            <a:srgbClr val="0067B4"/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ЗАПРЕЩЕННЫЕ ДЛЯ ПРОНОСА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6326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7726" y="333455"/>
            <a:ext cx="8903513" cy="551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914377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В СИТУАЦИОННОМ ЦЕНТРЕ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.khaidarova\Desktop\WhatsApp Image 2021-02-25 at 14.58.52.jpeg"/>
          <p:cNvPicPr>
            <a:picLocks noChangeAspect="1" noChangeArrowheads="1"/>
          </p:cNvPicPr>
          <p:nvPr/>
        </p:nvPicPr>
        <p:blipFill>
          <a:blip r:embed="rId3" cstate="print"/>
          <a:srcRect t="27911"/>
          <a:stretch>
            <a:fillRect/>
          </a:stretch>
        </p:blipFill>
        <p:spPr bwMode="auto">
          <a:xfrm>
            <a:off x="6526539" y="1125544"/>
            <a:ext cx="4531451" cy="2448272"/>
          </a:xfrm>
          <a:prstGeom prst="rect">
            <a:avLst/>
          </a:prstGeom>
          <a:noFill/>
          <a:ln>
            <a:solidFill>
              <a:srgbClr val="1EEE63"/>
            </a:solidFill>
          </a:ln>
        </p:spPr>
      </p:pic>
      <p:pic>
        <p:nvPicPr>
          <p:cNvPr id="1027" name="Picture 3" descr="C:\Users\a.khaidarova\Desktop\WhatsApp Image 2021-02-25 at 14.58.53.jpeg"/>
          <p:cNvPicPr>
            <a:picLocks noChangeAspect="1" noChangeArrowheads="1"/>
          </p:cNvPicPr>
          <p:nvPr/>
        </p:nvPicPr>
        <p:blipFill>
          <a:blip r:embed="rId4" cstate="print"/>
          <a:srcRect t="26144" r="15294" b="13725"/>
          <a:stretch>
            <a:fillRect/>
          </a:stretch>
        </p:blipFill>
        <p:spPr bwMode="auto">
          <a:xfrm>
            <a:off x="6526523" y="3756126"/>
            <a:ext cx="4560956" cy="2429165"/>
          </a:xfrm>
          <a:prstGeom prst="rect">
            <a:avLst/>
          </a:prstGeom>
          <a:noFill/>
          <a:ln>
            <a:solidFill>
              <a:srgbClr val="1EEE6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0630" y="1125538"/>
            <a:ext cx="5472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kk-KZ" sz="1900" dirty="0" smtClean="0">
                <a:solidFill>
                  <a:srgbClr val="1F497D"/>
                </a:solidFill>
                <a:latin typeface="Century Gothic" pitchFamily="34" charset="0"/>
                <a:cs typeface="Arial" panose="020B0604020202020204" pitchFamily="34" charset="0"/>
              </a:rPr>
              <a:t>Будет осуществляться наблюдение за каждым тестируемым в ситуационном центре, расположенном в Национальном центре тестирования</a:t>
            </a:r>
            <a:endParaRPr lang="ru-RU" sz="1900" dirty="0">
              <a:solidFill>
                <a:srgbClr val="1F497D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.khaidarova\Desktop\WhatsApp Image 2021-02-25 at 15.07.50.jpeg"/>
          <p:cNvPicPr>
            <a:picLocks noChangeAspect="1" noChangeArrowheads="1"/>
          </p:cNvPicPr>
          <p:nvPr/>
        </p:nvPicPr>
        <p:blipFill>
          <a:blip r:embed="rId5" cstate="print"/>
          <a:srcRect t="10991" b="5480"/>
          <a:stretch>
            <a:fillRect/>
          </a:stretch>
        </p:blipFill>
        <p:spPr bwMode="auto">
          <a:xfrm>
            <a:off x="982637" y="2493690"/>
            <a:ext cx="5400605" cy="3700679"/>
          </a:xfrm>
          <a:prstGeom prst="rect">
            <a:avLst/>
          </a:prstGeom>
          <a:noFill/>
          <a:ln>
            <a:solidFill>
              <a:srgbClr val="1EEE63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2742</TotalTime>
  <Words>1745</Words>
  <Application>Microsoft Office PowerPoint</Application>
  <PresentationFormat>Произвольный</PresentationFormat>
  <Paragraphs>299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1_Тема Office</vt:lpstr>
      <vt:lpstr>2_Тема Office</vt:lpstr>
      <vt:lpstr>4_Тема Office</vt:lpstr>
      <vt:lpstr>5_Тема Office</vt:lpstr>
      <vt:lpstr>7_Тема Office</vt:lpstr>
      <vt:lpstr>3_Тема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Акжан Хайдарова</dc:creator>
  <cp:lastModifiedBy>Элеонора Полатова</cp:lastModifiedBy>
  <cp:revision>258</cp:revision>
  <cp:lastPrinted>2022-01-06T07:14:57Z</cp:lastPrinted>
  <dcterms:created xsi:type="dcterms:W3CDTF">2021-02-26T04:07:05Z</dcterms:created>
  <dcterms:modified xsi:type="dcterms:W3CDTF">2022-01-21T11:30:24Z</dcterms:modified>
</cp:coreProperties>
</file>